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298" r:id="rId5"/>
    <p:sldId id="300" r:id="rId6"/>
    <p:sldId id="302" r:id="rId7"/>
    <p:sldId id="278" r:id="rId8"/>
    <p:sldId id="303" r:id="rId9"/>
    <p:sldId id="282" r:id="rId10"/>
    <p:sldId id="317" r:id="rId11"/>
    <p:sldId id="284" r:id="rId12"/>
    <p:sldId id="285" r:id="rId13"/>
    <p:sldId id="286" r:id="rId14"/>
    <p:sldId id="287" r:id="rId15"/>
    <p:sldId id="288" r:id="rId16"/>
    <p:sldId id="318" r:id="rId17"/>
    <p:sldId id="321" r:id="rId18"/>
    <p:sldId id="319" r:id="rId19"/>
    <p:sldId id="308" r:id="rId20"/>
    <p:sldId id="309" r:id="rId21"/>
    <p:sldId id="305" r:id="rId22"/>
    <p:sldId id="307" r:id="rId23"/>
    <p:sldId id="310" r:id="rId24"/>
    <p:sldId id="311" r:id="rId25"/>
    <p:sldId id="312" r:id="rId26"/>
    <p:sldId id="314" r:id="rId27"/>
    <p:sldId id="320" r:id="rId28"/>
    <p:sldId id="313" r:id="rId29"/>
    <p:sldId id="315" r:id="rId30"/>
    <p:sldId id="290" r:id="rId31"/>
    <p:sldId id="291" r:id="rId32"/>
    <p:sldId id="292" r:id="rId33"/>
    <p:sldId id="293" r:id="rId34"/>
    <p:sldId id="294" r:id="rId35"/>
    <p:sldId id="295" r:id="rId36"/>
    <p:sldId id="316" r:id="rId37"/>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A845"/>
    <a:srgbClr val="898989"/>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80752" autoAdjust="0"/>
  </p:normalViewPr>
  <p:slideViewPr>
    <p:cSldViewPr snapToGrid="0">
      <p:cViewPr>
        <p:scale>
          <a:sx n="100" d="100"/>
          <a:sy n="100" d="100"/>
        </p:scale>
        <p:origin x="-1944" y="-72"/>
      </p:cViewPr>
      <p:guideLst>
        <p:guide orient="horz" pos="2160"/>
        <p:guide pos="2880"/>
      </p:guideLst>
    </p:cSldViewPr>
  </p:slideViewPr>
  <p:notesTextViewPr>
    <p:cViewPr>
      <p:scale>
        <a:sx n="1" d="1"/>
        <a:sy n="1" d="1"/>
      </p:scale>
      <p:origin x="0" y="0"/>
    </p:cViewPr>
  </p:notesTextViewPr>
  <p:notesViewPr>
    <p:cSldViewPr snapToGrid="0">
      <p:cViewPr varScale="1">
        <p:scale>
          <a:sx n="64" d="100"/>
          <a:sy n="64" d="100"/>
        </p:scale>
        <p:origin x="-3144" y="-82"/>
      </p:cViewPr>
      <p:guideLst>
        <p:guide orient="horz" pos="3133"/>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547" cy="497842"/>
          </a:xfrm>
          <a:prstGeom prst="rect">
            <a:avLst/>
          </a:prstGeom>
        </p:spPr>
        <p:txBody>
          <a:bodyPr vert="horz" lIns="91870" tIns="45935" rIns="91870" bIns="45935" rtlCol="0"/>
          <a:lstStyle>
            <a:lvl1pPr algn="l">
              <a:defRPr sz="1200"/>
            </a:lvl1pPr>
          </a:lstStyle>
          <a:p>
            <a:endParaRPr lang="en-GB"/>
          </a:p>
        </p:txBody>
      </p:sp>
      <p:sp>
        <p:nvSpPr>
          <p:cNvPr id="3" name="Date Placeholder 2"/>
          <p:cNvSpPr>
            <a:spLocks noGrp="1"/>
          </p:cNvSpPr>
          <p:nvPr>
            <p:ph type="dt" sz="quarter" idx="1"/>
          </p:nvPr>
        </p:nvSpPr>
        <p:spPr>
          <a:xfrm>
            <a:off x="3883852" y="0"/>
            <a:ext cx="2972547" cy="497842"/>
          </a:xfrm>
          <a:prstGeom prst="rect">
            <a:avLst/>
          </a:prstGeom>
        </p:spPr>
        <p:txBody>
          <a:bodyPr vert="horz" lIns="91870" tIns="45935" rIns="91870" bIns="45935" rtlCol="0"/>
          <a:lstStyle>
            <a:lvl1pPr algn="r">
              <a:defRPr sz="1200"/>
            </a:lvl1pPr>
          </a:lstStyle>
          <a:p>
            <a:fld id="{6E822B2D-8B00-42E8-85CF-43DECAE724C6}" type="datetimeFigureOut">
              <a:rPr lang="en-GB" smtClean="0"/>
              <a:t>12/10/2017</a:t>
            </a:fld>
            <a:endParaRPr lang="en-GB"/>
          </a:p>
        </p:txBody>
      </p:sp>
      <p:sp>
        <p:nvSpPr>
          <p:cNvPr id="4" name="Footer Placeholder 3"/>
          <p:cNvSpPr>
            <a:spLocks noGrp="1"/>
          </p:cNvSpPr>
          <p:nvPr>
            <p:ph type="ftr" sz="quarter" idx="2"/>
          </p:nvPr>
        </p:nvSpPr>
        <p:spPr>
          <a:xfrm>
            <a:off x="0" y="9446257"/>
            <a:ext cx="2972547" cy="497841"/>
          </a:xfrm>
          <a:prstGeom prst="rect">
            <a:avLst/>
          </a:prstGeom>
        </p:spPr>
        <p:txBody>
          <a:bodyPr vert="horz" lIns="91870" tIns="45935" rIns="91870" bIns="45935" rtlCol="0" anchor="b"/>
          <a:lstStyle>
            <a:lvl1pPr algn="l">
              <a:defRPr sz="1200"/>
            </a:lvl1pPr>
          </a:lstStyle>
          <a:p>
            <a:endParaRPr lang="en-GB"/>
          </a:p>
        </p:txBody>
      </p:sp>
      <p:sp>
        <p:nvSpPr>
          <p:cNvPr id="5" name="Slide Number Placeholder 4"/>
          <p:cNvSpPr>
            <a:spLocks noGrp="1"/>
          </p:cNvSpPr>
          <p:nvPr>
            <p:ph type="sldNum" sz="quarter" idx="3"/>
          </p:nvPr>
        </p:nvSpPr>
        <p:spPr>
          <a:xfrm>
            <a:off x="3883852" y="9446257"/>
            <a:ext cx="2972547" cy="497841"/>
          </a:xfrm>
          <a:prstGeom prst="rect">
            <a:avLst/>
          </a:prstGeom>
        </p:spPr>
        <p:txBody>
          <a:bodyPr vert="horz" lIns="91870" tIns="45935" rIns="91870" bIns="45935" rtlCol="0" anchor="b"/>
          <a:lstStyle>
            <a:lvl1pPr algn="r">
              <a:defRPr sz="1200"/>
            </a:lvl1pPr>
          </a:lstStyle>
          <a:p>
            <a:fld id="{F3AB6001-0722-4377-B752-17F5FD3B4741}" type="slidenum">
              <a:rPr lang="en-GB" smtClean="0"/>
              <a:t>‹#›</a:t>
            </a:fld>
            <a:endParaRPr lang="en-GB"/>
          </a:p>
        </p:txBody>
      </p:sp>
    </p:spTree>
    <p:extLst>
      <p:ext uri="{BB962C8B-B14F-4D97-AF65-F5344CB8AC3E}">
        <p14:creationId xmlns:p14="http://schemas.microsoft.com/office/powerpoint/2010/main" val="590190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5"/>
          </a:xfrm>
          <a:prstGeom prst="rect">
            <a:avLst/>
          </a:prstGeom>
        </p:spPr>
        <p:txBody>
          <a:bodyPr vert="horz" lIns="91870" tIns="45935" rIns="91870" bIns="45935" rtlCol="0"/>
          <a:lstStyle>
            <a:lvl1pPr algn="l">
              <a:defRPr sz="1200"/>
            </a:lvl1pPr>
          </a:lstStyle>
          <a:p>
            <a:endParaRPr lang="en-GB"/>
          </a:p>
        </p:txBody>
      </p:sp>
      <p:sp>
        <p:nvSpPr>
          <p:cNvPr id="3" name="Date Placeholder 2"/>
          <p:cNvSpPr>
            <a:spLocks noGrp="1"/>
          </p:cNvSpPr>
          <p:nvPr>
            <p:ph type="dt" idx="1"/>
          </p:nvPr>
        </p:nvSpPr>
        <p:spPr>
          <a:xfrm>
            <a:off x="3884614" y="0"/>
            <a:ext cx="2971800" cy="497285"/>
          </a:xfrm>
          <a:prstGeom prst="rect">
            <a:avLst/>
          </a:prstGeom>
        </p:spPr>
        <p:txBody>
          <a:bodyPr vert="horz" lIns="91870" tIns="45935" rIns="91870" bIns="45935" rtlCol="0"/>
          <a:lstStyle>
            <a:lvl1pPr algn="r">
              <a:defRPr sz="1200"/>
            </a:lvl1pPr>
          </a:lstStyle>
          <a:p>
            <a:fld id="{E390A06E-6DA5-44BF-BE5F-56F24D968772}" type="datetimeFigureOut">
              <a:rPr lang="en-GB" smtClean="0"/>
              <a:t>12/10/2017</a:t>
            </a:fld>
            <a:endParaRPr lang="en-GB"/>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870" tIns="45935" rIns="91870" bIns="45935" rtlCol="0" anchor="ctr"/>
          <a:lstStyle/>
          <a:p>
            <a:endParaRPr lang="en-GB"/>
          </a:p>
        </p:txBody>
      </p:sp>
      <p:sp>
        <p:nvSpPr>
          <p:cNvPr id="5" name="Notes Placeholder 4"/>
          <p:cNvSpPr>
            <a:spLocks noGrp="1"/>
          </p:cNvSpPr>
          <p:nvPr>
            <p:ph type="body" sz="quarter" idx="3"/>
          </p:nvPr>
        </p:nvSpPr>
        <p:spPr>
          <a:xfrm>
            <a:off x="685801" y="4724203"/>
            <a:ext cx="5486400" cy="4475559"/>
          </a:xfrm>
          <a:prstGeom prst="rect">
            <a:avLst/>
          </a:prstGeom>
        </p:spPr>
        <p:txBody>
          <a:bodyPr vert="horz" lIns="91870" tIns="45935" rIns="91870" bIns="4593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6677"/>
            <a:ext cx="2971800" cy="497285"/>
          </a:xfrm>
          <a:prstGeom prst="rect">
            <a:avLst/>
          </a:prstGeom>
        </p:spPr>
        <p:txBody>
          <a:bodyPr vert="horz" lIns="91870" tIns="45935" rIns="91870" bIns="45935"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9446677"/>
            <a:ext cx="2971800" cy="497285"/>
          </a:xfrm>
          <a:prstGeom prst="rect">
            <a:avLst/>
          </a:prstGeom>
        </p:spPr>
        <p:txBody>
          <a:bodyPr vert="horz" lIns="91870" tIns="45935" rIns="91870" bIns="45935" rtlCol="0" anchor="b"/>
          <a:lstStyle>
            <a:lvl1pPr algn="r">
              <a:defRPr sz="1200"/>
            </a:lvl1pPr>
          </a:lstStyle>
          <a:p>
            <a:fld id="{FCDCB8DA-4362-4E7E-82E8-17D20AE70CF4}" type="slidenum">
              <a:rPr lang="en-GB" smtClean="0"/>
              <a:t>‹#›</a:t>
            </a:fld>
            <a:endParaRPr lang="en-GB"/>
          </a:p>
        </p:txBody>
      </p:sp>
    </p:spTree>
    <p:extLst>
      <p:ext uri="{BB962C8B-B14F-4D97-AF65-F5344CB8AC3E}">
        <p14:creationId xmlns:p14="http://schemas.microsoft.com/office/powerpoint/2010/main" val="752408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DCB8DA-4362-4E7E-82E8-17D20AE70CF4}" type="slidenum">
              <a:rPr lang="en-GB" smtClean="0"/>
              <a:t>1</a:t>
            </a:fld>
            <a:endParaRPr lang="en-GB"/>
          </a:p>
        </p:txBody>
      </p:sp>
    </p:spTree>
    <p:extLst>
      <p:ext uri="{BB962C8B-B14F-4D97-AF65-F5344CB8AC3E}">
        <p14:creationId xmlns:p14="http://schemas.microsoft.com/office/powerpoint/2010/main" val="2348900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online</a:t>
            </a:r>
            <a:r>
              <a:rPr lang="en-GB" baseline="0" dirty="0" smtClean="0"/>
              <a:t> consultation system will ensure that we accurately identify the part of the Consultation Document that you are commenting on. </a:t>
            </a:r>
            <a:endParaRPr lang="en-GB" dirty="0"/>
          </a:p>
        </p:txBody>
      </p:sp>
      <p:sp>
        <p:nvSpPr>
          <p:cNvPr id="4" name="Slide Number Placeholder 3"/>
          <p:cNvSpPr>
            <a:spLocks noGrp="1"/>
          </p:cNvSpPr>
          <p:nvPr>
            <p:ph type="sldNum" sz="quarter" idx="10"/>
          </p:nvPr>
        </p:nvSpPr>
        <p:spPr/>
        <p:txBody>
          <a:bodyPr/>
          <a:lstStyle/>
          <a:p>
            <a:fld id="{FCDCB8DA-4362-4E7E-82E8-17D20AE70CF4}" type="slidenum">
              <a:rPr lang="en-GB" smtClean="0"/>
              <a:t>28</a:t>
            </a:fld>
            <a:endParaRPr lang="en-GB"/>
          </a:p>
        </p:txBody>
      </p:sp>
    </p:spTree>
    <p:extLst>
      <p:ext uri="{BB962C8B-B14F-4D97-AF65-F5344CB8AC3E}">
        <p14:creationId xmlns:p14="http://schemas.microsoft.com/office/powerpoint/2010/main" val="3833008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Show where</a:t>
            </a:r>
            <a:r>
              <a:rPr lang="en-GB" baseline="0" dirty="0" smtClean="0"/>
              <a:t> the zoom in and out scroll is. Explain the colouring. Explain that by clicking on sites you can make comments (and I will show you shortly what that page looks like). </a:t>
            </a:r>
            <a:endParaRPr lang="en-GB" dirty="0"/>
          </a:p>
        </p:txBody>
      </p:sp>
      <p:sp>
        <p:nvSpPr>
          <p:cNvPr id="4" name="Slide Number Placeholder 3"/>
          <p:cNvSpPr>
            <a:spLocks noGrp="1"/>
          </p:cNvSpPr>
          <p:nvPr>
            <p:ph type="sldNum" sz="quarter" idx="10"/>
          </p:nvPr>
        </p:nvSpPr>
        <p:spPr/>
        <p:txBody>
          <a:bodyPr/>
          <a:lstStyle/>
          <a:p>
            <a:fld id="{ECBDDB6F-4AA1-46DE-9025-D85A883002E2}" type="slidenum">
              <a:rPr lang="en-GB" smtClean="0"/>
              <a:t>29</a:t>
            </a:fld>
            <a:endParaRPr lang="en-GB"/>
          </a:p>
        </p:txBody>
      </p:sp>
    </p:spTree>
    <p:extLst>
      <p:ext uri="{BB962C8B-B14F-4D97-AF65-F5344CB8AC3E}">
        <p14:creationId xmlns:p14="http://schemas.microsoft.com/office/powerpoint/2010/main" val="3751554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DCB8DA-4362-4E7E-82E8-17D20AE70CF4}" type="slidenum">
              <a:rPr lang="en-GB" smtClean="0"/>
              <a:t>30</a:t>
            </a:fld>
            <a:endParaRPr lang="en-GB"/>
          </a:p>
        </p:txBody>
      </p:sp>
    </p:spTree>
    <p:extLst>
      <p:ext uri="{BB962C8B-B14F-4D97-AF65-F5344CB8AC3E}">
        <p14:creationId xmlns:p14="http://schemas.microsoft.com/office/powerpoint/2010/main" val="660094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DCB8DA-4362-4E7E-82E8-17D20AE70CF4}" type="slidenum">
              <a:rPr lang="en-GB" smtClean="0"/>
              <a:t>31</a:t>
            </a:fld>
            <a:endParaRPr lang="en-GB"/>
          </a:p>
        </p:txBody>
      </p:sp>
    </p:spTree>
    <p:extLst>
      <p:ext uri="{BB962C8B-B14F-4D97-AF65-F5344CB8AC3E}">
        <p14:creationId xmlns:p14="http://schemas.microsoft.com/office/powerpoint/2010/main" val="1528218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DCB8DA-4362-4E7E-82E8-17D20AE70CF4}" type="slidenum">
              <a:rPr lang="en-GB" smtClean="0"/>
              <a:t>32</a:t>
            </a:fld>
            <a:endParaRPr lang="en-GB"/>
          </a:p>
        </p:txBody>
      </p:sp>
    </p:spTree>
    <p:extLst>
      <p:ext uri="{BB962C8B-B14F-4D97-AF65-F5344CB8AC3E}">
        <p14:creationId xmlns:p14="http://schemas.microsoft.com/office/powerpoint/2010/main" val="3239863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DCB8DA-4362-4E7E-82E8-17D20AE70CF4}" type="slidenum">
              <a:rPr lang="en-GB" smtClean="0"/>
              <a:t>33</a:t>
            </a:fld>
            <a:endParaRPr lang="en-GB"/>
          </a:p>
        </p:txBody>
      </p:sp>
    </p:spTree>
    <p:extLst>
      <p:ext uri="{BB962C8B-B14F-4D97-AF65-F5344CB8AC3E}">
        <p14:creationId xmlns:p14="http://schemas.microsoft.com/office/powerpoint/2010/main" val="4010094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The Councils are currently consulting on the </a:t>
            </a:r>
            <a:r>
              <a:rPr lang="en-GB" dirty="0" err="1" smtClean="0">
                <a:effectLst/>
              </a:rPr>
              <a:t>Babergh</a:t>
            </a:r>
            <a:r>
              <a:rPr lang="en-GB" dirty="0" smtClean="0">
                <a:effectLst/>
              </a:rPr>
              <a:t> and Mid Suffolk Joint Local Plan - Consultation Document (</a:t>
            </a:r>
            <a:r>
              <a:rPr lang="en-GB" dirty="0" err="1" smtClean="0">
                <a:effectLst/>
              </a:rPr>
              <a:t>Reg</a:t>
            </a:r>
            <a:r>
              <a:rPr lang="en-GB" dirty="0" smtClean="0">
                <a:effectLst/>
              </a:rPr>
              <a:t> 18 Stage).</a:t>
            </a:r>
            <a:r>
              <a:rPr lang="en-GB" baseline="0" dirty="0" smtClean="0">
                <a:effectLst/>
              </a:rPr>
              <a:t> A Sustainability Appraisal has been undertaken and accompanies the consultation document. </a:t>
            </a:r>
            <a:endParaRPr lang="en-GB" dirty="0" smtClean="0">
              <a:effectLst/>
            </a:endParaRPr>
          </a:p>
          <a:p>
            <a:endParaRPr lang="en-GB" dirty="0" smtClean="0">
              <a:effectLst/>
            </a:endParaRPr>
          </a:p>
          <a:p>
            <a:r>
              <a:rPr lang="en-GB" dirty="0" smtClean="0">
                <a:effectLst/>
              </a:rPr>
              <a:t>This is an important document which will provide the strategy for the growth of the Districts, setting out what and where development will take place up to 2036 (20 years ahead). </a:t>
            </a:r>
            <a:r>
              <a:rPr lang="en-GB" dirty="0"/>
              <a:t>A lot can happen in 20 years and we can’t predict everything but we need to establish a framework for future growth which will create places where we all want to live, work and spend time. The production of the Joint Local Plan is a balancing act – between meeting the need for housing, promoting growth in the economy, supporting our communities and protecting our environment. The Joint Local Plan must also be consistent with national planning policies.  The Joint Local Plan can’t address everything – it is the spatial interpretation of the Districts’ aims and aspirations.  The plan is a statutory document against which planning applications will be determined. </a:t>
            </a:r>
          </a:p>
          <a:p>
            <a:pPr defTabSz="918698">
              <a:defRPr/>
            </a:pPr>
            <a:endParaRPr lang="en-GB" dirty="0"/>
          </a:p>
          <a:p>
            <a:r>
              <a:rPr lang="en-GB" dirty="0" smtClean="0">
                <a:effectLst/>
              </a:rPr>
              <a:t>Residents, local businesses and stakeholders are being asked to have their say on the new </a:t>
            </a:r>
            <a:r>
              <a:rPr lang="en-GB" dirty="0" err="1" smtClean="0">
                <a:effectLst/>
              </a:rPr>
              <a:t>Babergh</a:t>
            </a:r>
            <a:r>
              <a:rPr lang="en-GB" dirty="0" smtClean="0">
                <a:effectLst/>
              </a:rPr>
              <a:t> and Mid Suffolk Joint Local Plan. Once adopted, the new Joint Local Plan will replace the existing local planning policies for both </a:t>
            </a:r>
            <a:r>
              <a:rPr lang="en-GB" dirty="0" err="1" smtClean="0">
                <a:effectLst/>
              </a:rPr>
              <a:t>Babergh</a:t>
            </a:r>
            <a:r>
              <a:rPr lang="en-GB" dirty="0" smtClean="0">
                <a:effectLst/>
              </a:rPr>
              <a:t> and Mid Suffolk.</a:t>
            </a:r>
            <a:r>
              <a:rPr lang="en-GB" baseline="0" dirty="0" smtClean="0">
                <a:effectLst/>
              </a:rPr>
              <a:t> This is y</a:t>
            </a:r>
            <a:r>
              <a:rPr lang="en-GB" dirty="0" smtClean="0">
                <a:effectLst/>
              </a:rPr>
              <a:t>our opportunity to</a:t>
            </a:r>
            <a:r>
              <a:rPr lang="en-GB" baseline="0" dirty="0" smtClean="0">
                <a:effectLst/>
              </a:rPr>
              <a:t> give your views on the Plan and the accompanying sustainability appraisal.</a:t>
            </a:r>
          </a:p>
          <a:p>
            <a:endParaRPr lang="en-GB" baseline="0" dirty="0" smtClean="0">
              <a:effectLst/>
            </a:endParaRPr>
          </a:p>
          <a:p>
            <a:r>
              <a:rPr lang="en-GB" b="1" baseline="0" dirty="0" smtClean="0">
                <a:effectLst/>
              </a:rPr>
              <a:t>The process is iterative and the plan will evolve with options being refined and policies being developed to enable delivery.</a:t>
            </a:r>
          </a:p>
          <a:p>
            <a:endParaRPr lang="en-GB" b="1" baseline="0" dirty="0" smtClean="0">
              <a:effectLst/>
            </a:endParaRPr>
          </a:p>
          <a:p>
            <a:r>
              <a:rPr lang="en-GB" b="1" baseline="0" dirty="0" smtClean="0">
                <a:effectLst/>
              </a:rPr>
              <a:t>This is an initial but very important stage and the responses to this consultation will be a significant influence on the final plan.</a:t>
            </a:r>
            <a:endParaRPr lang="en-GB" b="1" dirty="0"/>
          </a:p>
        </p:txBody>
      </p:sp>
      <p:sp>
        <p:nvSpPr>
          <p:cNvPr id="4" name="Slide Number Placeholder 3"/>
          <p:cNvSpPr>
            <a:spLocks noGrp="1"/>
          </p:cNvSpPr>
          <p:nvPr>
            <p:ph type="sldNum" sz="quarter" idx="10"/>
          </p:nvPr>
        </p:nvSpPr>
        <p:spPr/>
        <p:txBody>
          <a:bodyPr/>
          <a:lstStyle/>
          <a:p>
            <a:fld id="{FCDCB8DA-4362-4E7E-82E8-17D20AE70CF4}" type="slidenum">
              <a:rPr lang="en-GB" smtClean="0"/>
              <a:t>4</a:t>
            </a:fld>
            <a:endParaRPr lang="en-GB" dirty="0"/>
          </a:p>
        </p:txBody>
      </p:sp>
    </p:spTree>
    <p:extLst>
      <p:ext uri="{BB962C8B-B14F-4D97-AF65-F5344CB8AC3E}">
        <p14:creationId xmlns:p14="http://schemas.microsoft.com/office/powerpoint/2010/main" val="3887853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delivery sections the Plan articulates</a:t>
            </a:r>
            <a:r>
              <a:rPr lang="en-GB" baseline="0" dirty="0" smtClean="0"/>
              <a:t> the issues and policies to influence delivery.</a:t>
            </a:r>
          </a:p>
          <a:p>
            <a:endParaRPr lang="en-GB" baseline="0" dirty="0" smtClean="0"/>
          </a:p>
          <a:p>
            <a:r>
              <a:rPr lang="en-GB" baseline="0" dirty="0" smtClean="0"/>
              <a:t>OAN has to be the starting point.</a:t>
            </a:r>
          </a:p>
          <a:p>
            <a:endParaRPr lang="en-GB" baseline="0" dirty="0" smtClean="0"/>
          </a:p>
          <a:p>
            <a:r>
              <a:rPr lang="en-GB" baseline="0" dirty="0" smtClean="0"/>
              <a:t>SHMA jointly commissioned with IBC, SCDC &amp; WDC.</a:t>
            </a:r>
          </a:p>
          <a:p>
            <a:endParaRPr lang="en-GB" baseline="0" dirty="0" smtClean="0"/>
          </a:p>
          <a:p>
            <a:r>
              <a:rPr lang="en-GB" baseline="0" dirty="0" smtClean="0"/>
              <a:t>The SHMA concludes the above requirements for BDC &amp; MSDC. </a:t>
            </a:r>
          </a:p>
          <a:p>
            <a:endParaRPr lang="en-GB" baseline="0" dirty="0" smtClean="0"/>
          </a:p>
          <a:p>
            <a:r>
              <a:rPr lang="en-GB" baseline="0" dirty="0" smtClean="0"/>
              <a:t>The current planned CS annual </a:t>
            </a:r>
            <a:r>
              <a:rPr lang="en-GB" baseline="0" dirty="0" err="1" smtClean="0"/>
              <a:t>Babergh</a:t>
            </a:r>
            <a:r>
              <a:rPr lang="en-GB" baseline="0" dirty="0" smtClean="0"/>
              <a:t> requirement is phased at 220 (2011- 2016) / 325 presently.</a:t>
            </a:r>
          </a:p>
          <a:p>
            <a:r>
              <a:rPr lang="en-GB" baseline="0" dirty="0" smtClean="0"/>
              <a:t>For MSDC 430 pa. </a:t>
            </a:r>
          </a:p>
          <a:p>
            <a:endParaRPr lang="en-GB" baseline="0" dirty="0" smtClean="0"/>
          </a:p>
          <a:p>
            <a:r>
              <a:rPr lang="en-GB" baseline="0" dirty="0" smtClean="0"/>
              <a:t>Delivering this rate has been challenging therefore the new level of OAN poses further challenge which the approach to be set out in the plan will need to address. This may be, for example planning contingency allocations as set out in Option HD1.</a:t>
            </a:r>
          </a:p>
          <a:p>
            <a:endParaRPr lang="en-GB" dirty="0"/>
          </a:p>
        </p:txBody>
      </p:sp>
      <p:sp>
        <p:nvSpPr>
          <p:cNvPr id="4" name="Slide Number Placeholder 3"/>
          <p:cNvSpPr>
            <a:spLocks noGrp="1"/>
          </p:cNvSpPr>
          <p:nvPr>
            <p:ph type="sldNum" sz="quarter" idx="10"/>
          </p:nvPr>
        </p:nvSpPr>
        <p:spPr/>
        <p:txBody>
          <a:bodyPr/>
          <a:lstStyle/>
          <a:p>
            <a:fld id="{FCDCB8DA-4362-4E7E-82E8-17D20AE70CF4}" type="slidenum">
              <a:rPr lang="en-GB" smtClean="0"/>
              <a:t>6</a:t>
            </a:fld>
            <a:endParaRPr lang="en-GB"/>
          </a:p>
        </p:txBody>
      </p:sp>
    </p:spTree>
    <p:extLst>
      <p:ext uri="{BB962C8B-B14F-4D97-AF65-F5344CB8AC3E}">
        <p14:creationId xmlns:p14="http://schemas.microsoft.com/office/powerpoint/2010/main" val="1918842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Rural growth is essential to the Districts. Essential to supporting the communities, their services and facilities. To date the proportion of growth has been approx.</a:t>
            </a:r>
            <a:r>
              <a:rPr lang="en-GB" baseline="0" dirty="0" smtClean="0"/>
              <a:t> 60:40.</a:t>
            </a:r>
            <a:endParaRPr lang="en-GB" dirty="0" smtClean="0"/>
          </a:p>
          <a:p>
            <a:endParaRPr lang="en-GB" dirty="0" smtClean="0"/>
          </a:p>
          <a:p>
            <a:r>
              <a:rPr lang="en-GB" dirty="0" smtClean="0"/>
              <a:t>The proportion of growth in rural areas in the future  would be dependent upon the spatial distribution however there will need to be an agreed approach (regardless of the quantum) . </a:t>
            </a:r>
          </a:p>
          <a:p>
            <a:endParaRPr lang="en-GB" dirty="0" smtClean="0"/>
          </a:p>
          <a:p>
            <a:r>
              <a:rPr lang="en-GB" dirty="0" smtClean="0"/>
              <a:t>RG</a:t>
            </a:r>
            <a:r>
              <a:rPr lang="en-GB" baseline="0" dirty="0" smtClean="0"/>
              <a:t> 1 – policy criteria similar to the BDC CS11 approach </a:t>
            </a:r>
          </a:p>
          <a:p>
            <a:r>
              <a:rPr lang="en-GB" dirty="0" smtClean="0"/>
              <a:t>RG 2 – allocations with flexibility for small scale infill. In this we have also sought to take forward an approach</a:t>
            </a:r>
            <a:r>
              <a:rPr lang="en-GB" baseline="0" dirty="0" smtClean="0"/>
              <a:t> to enabling small scale growth in hamlets. This is something that a number of you have said you would like where there are clusters of housing. Criteria for consideration of this is also set out for consultation.</a:t>
            </a:r>
          </a:p>
          <a:p>
            <a:endParaRPr lang="en-GB" baseline="0" dirty="0" smtClean="0"/>
          </a:p>
          <a:p>
            <a:endParaRPr lang="en-GB" baseline="0" dirty="0" smtClean="0"/>
          </a:p>
          <a:p>
            <a:r>
              <a:rPr lang="en-GB" baseline="0" dirty="0" smtClean="0"/>
              <a:t>We also have further options set out in the plan concerning gypsy and traveller accommodation with options on how the sites could be allocated and also for caravans and houseboats. Further detail on this is set out in the consultation document.</a:t>
            </a:r>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FCDCB8DA-4362-4E7E-82E8-17D20AE70CF4}" type="slidenum">
              <a:rPr lang="en-GB" smtClean="0"/>
              <a:t>8</a:t>
            </a:fld>
            <a:endParaRPr lang="en-GB" dirty="0"/>
          </a:p>
        </p:txBody>
      </p:sp>
    </p:spTree>
    <p:extLst>
      <p:ext uri="{BB962C8B-B14F-4D97-AF65-F5344CB8AC3E}">
        <p14:creationId xmlns:p14="http://schemas.microsoft.com/office/powerpoint/2010/main" val="2944363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ELNA &amp; SNA </a:t>
            </a:r>
          </a:p>
          <a:p>
            <a:r>
              <a:rPr lang="en-GB" dirty="0" smtClean="0"/>
              <a:t>Based on forecast jobs</a:t>
            </a:r>
            <a:r>
              <a:rPr lang="en-GB" baseline="0" dirty="0" smtClean="0"/>
              <a:t> growth we effectively have a quantifiable surplus of land however it is not as simple as that. We need to marry up what land is required for the types of employment and whether what we have is fit for purpose.  This will depend upon the employment sectors we are targeting and supporting for growth and development. </a:t>
            </a:r>
          </a:p>
          <a:p>
            <a:r>
              <a:rPr lang="en-GB" baseline="0" dirty="0" smtClean="0"/>
              <a:t>In the SHELAA there are assessments of potential employment sites which we would advise you review if any are in your area. </a:t>
            </a:r>
          </a:p>
          <a:p>
            <a:endParaRPr lang="en-GB" dirty="0" smtClean="0"/>
          </a:p>
          <a:p>
            <a:r>
              <a:rPr lang="en-GB" dirty="0" smtClean="0"/>
              <a:t> </a:t>
            </a:r>
          </a:p>
          <a:p>
            <a:r>
              <a:rPr lang="en-GB" dirty="0" smtClean="0"/>
              <a:t>Town centres and retail are a key part of the economy – particularly with the network of market towns which</a:t>
            </a:r>
            <a:r>
              <a:rPr lang="en-GB" baseline="0" dirty="0" smtClean="0"/>
              <a:t> span across the districts supporting the settlements in the wider rural hinterland.  The (B &amp; MS) Retail Study (2015) has made specific  recommendations to support our town centres through providing a robust approach to restricting out of town retail as well as re-defining town centre and primary shopping areas and frontages. The details of this are set out in the consultation document and accompanying maps.</a:t>
            </a:r>
          </a:p>
        </p:txBody>
      </p:sp>
      <p:sp>
        <p:nvSpPr>
          <p:cNvPr id="4" name="Slide Number Placeholder 3"/>
          <p:cNvSpPr>
            <a:spLocks noGrp="1"/>
          </p:cNvSpPr>
          <p:nvPr>
            <p:ph type="sldNum" sz="quarter" idx="10"/>
          </p:nvPr>
        </p:nvSpPr>
        <p:spPr/>
        <p:txBody>
          <a:bodyPr/>
          <a:lstStyle/>
          <a:p>
            <a:fld id="{FCDCB8DA-4362-4E7E-82E8-17D20AE70CF4}" type="slidenum">
              <a:rPr lang="en-GB" smtClean="0"/>
              <a:t>9</a:t>
            </a:fld>
            <a:endParaRPr lang="en-GB"/>
          </a:p>
        </p:txBody>
      </p:sp>
    </p:spTree>
    <p:extLst>
      <p:ext uri="{BB962C8B-B14F-4D97-AF65-F5344CB8AC3E}">
        <p14:creationId xmlns:p14="http://schemas.microsoft.com/office/powerpoint/2010/main" val="9619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have great quality environmental assets. The options set out in the Plan focus on means of maintaining and enhancing them:</a:t>
            </a:r>
          </a:p>
          <a:p>
            <a:endParaRPr lang="en-GB" baseline="0" dirty="0" smtClean="0"/>
          </a:p>
          <a:p>
            <a:pPr marL="172256" indent="-172256">
              <a:buFontTx/>
              <a:buChar char="-"/>
            </a:pPr>
            <a:r>
              <a:rPr lang="en-GB" baseline="0" dirty="0" smtClean="0"/>
              <a:t>Biodiversity – the approach proposed seeks to ensure that all development provides appropriate protection with an inter authority approach to enabling enhancement.</a:t>
            </a:r>
          </a:p>
          <a:p>
            <a:pPr marL="172256" indent="-172256">
              <a:buFontTx/>
              <a:buChar char="-"/>
            </a:pPr>
            <a:r>
              <a:rPr lang="en-GB" baseline="0" dirty="0" smtClean="0"/>
              <a:t>Climate change – maintain the national approach to managing flood risk, particularly as we have sufficient land for development  outside of zone 2 &amp; 3 which is at risk of flooding.  Renewable Energy – option of using the national approach as well as effectively tailoring this with criteria which will be used to consider the impact of proposed schemes – such as the impact on the landscape. An approach is set out for sustainability standards to tailor improved efficiency for water and energy. </a:t>
            </a:r>
          </a:p>
          <a:p>
            <a:pPr marL="172256" indent="-172256">
              <a:buFontTx/>
              <a:buChar char="-"/>
            </a:pPr>
            <a:r>
              <a:rPr lang="en-GB" baseline="0" dirty="0" smtClean="0"/>
              <a:t>Landscape – currently we have designated SLAs however the boundary of the areas is not necessarily robust or clear why it is in that specific location. The alternative approach set out in the plan seeks to raise the bar across the district, have a criteria based policy for considerations on managing landscape impacts as well as supporting the policy with supplementary planning guidance.</a:t>
            </a:r>
          </a:p>
          <a:p>
            <a:pPr marL="172256" indent="-172256">
              <a:buFontTx/>
              <a:buChar char="-"/>
            </a:pPr>
            <a:r>
              <a:rPr lang="en-GB" baseline="0" dirty="0" smtClean="0"/>
              <a:t>Heritage – national policy has strong provisions for protection. We are also proposing measures for the protection of non designated heritage assets with explanation of the types of assets that could be considered as this may be helpful to build in consistency in the approach across the districts.</a:t>
            </a:r>
          </a:p>
          <a:p>
            <a:pPr marL="172256" indent="-172256">
              <a:buFontTx/>
              <a:buChar char="-"/>
            </a:pPr>
            <a:endParaRPr lang="en-GB" dirty="0"/>
          </a:p>
        </p:txBody>
      </p:sp>
      <p:sp>
        <p:nvSpPr>
          <p:cNvPr id="4" name="Slide Number Placeholder 3"/>
          <p:cNvSpPr>
            <a:spLocks noGrp="1"/>
          </p:cNvSpPr>
          <p:nvPr>
            <p:ph type="sldNum" sz="quarter" idx="10"/>
          </p:nvPr>
        </p:nvSpPr>
        <p:spPr/>
        <p:txBody>
          <a:bodyPr/>
          <a:lstStyle/>
          <a:p>
            <a:fld id="{FCDCB8DA-4362-4E7E-82E8-17D20AE70CF4}" type="slidenum">
              <a:rPr lang="en-GB" smtClean="0"/>
              <a:t>10</a:t>
            </a:fld>
            <a:endParaRPr lang="en-GB" dirty="0"/>
          </a:p>
        </p:txBody>
      </p:sp>
    </p:spTree>
    <p:extLst>
      <p:ext uri="{BB962C8B-B14F-4D97-AF65-F5344CB8AC3E}">
        <p14:creationId xmlns:p14="http://schemas.microsoft.com/office/powerpoint/2010/main" val="158826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a:t>
            </a:r>
            <a:r>
              <a:rPr lang="en-GB" baseline="0" dirty="0" smtClean="0"/>
              <a:t> is imperative that development is supported by infrastructure. There are mechanism in place, be it CIL, S106 and planning obligations, which can help achieve this. CIL enables a strategic approach to be taken however for proposals that require infrastructure to be delivered through planning conditions or obligations it is essential to ensure that this is done within the parameters of pooling restrictions and or that there is the ability to manage it collectively – potentially through restricting or sequencing delivery until such as time as the cumulative impact can be addressed.  The plan contains a policy approach to enable this. </a:t>
            </a:r>
          </a:p>
          <a:p>
            <a:endParaRPr lang="en-GB" baseline="0" dirty="0" smtClean="0"/>
          </a:p>
          <a:p>
            <a:r>
              <a:rPr lang="en-GB" baseline="0" dirty="0" smtClean="0"/>
              <a:t>All infrastructure is important however we are aware that across the Districts health, education and transport are often identified as priorities. The Councils do not directly provide this infrastructure themselves. We need to ensure that our policies have the provision to help support the delivery of these provisions and we are liaising with the providers to ensure that we mutually supportive in our respective plans.</a:t>
            </a:r>
            <a:endParaRPr lang="en-GB" dirty="0"/>
          </a:p>
        </p:txBody>
      </p:sp>
      <p:sp>
        <p:nvSpPr>
          <p:cNvPr id="4" name="Slide Number Placeholder 3"/>
          <p:cNvSpPr>
            <a:spLocks noGrp="1"/>
          </p:cNvSpPr>
          <p:nvPr>
            <p:ph type="sldNum" sz="quarter" idx="10"/>
          </p:nvPr>
        </p:nvSpPr>
        <p:spPr/>
        <p:txBody>
          <a:bodyPr/>
          <a:lstStyle/>
          <a:p>
            <a:fld id="{FCDCB8DA-4362-4E7E-82E8-17D20AE70CF4}" type="slidenum">
              <a:rPr lang="en-GB" smtClean="0"/>
              <a:t>11</a:t>
            </a:fld>
            <a:endParaRPr lang="en-GB"/>
          </a:p>
        </p:txBody>
      </p:sp>
    </p:spTree>
    <p:extLst>
      <p:ext uri="{BB962C8B-B14F-4D97-AF65-F5344CB8AC3E}">
        <p14:creationId xmlns:p14="http://schemas.microsoft.com/office/powerpoint/2010/main" val="1487207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Functional clusters – we</a:t>
            </a:r>
            <a:r>
              <a:rPr lang="en-GB" baseline="0" dirty="0" smtClean="0"/>
              <a:t> continue to recognise the spatial geography of the area with the networks of higher and lower order settlements and their relationship with the rural hinterland.  There is a topic paper on this in the evidence information on the plan which sets out the review we have undertaken of the clusters and we are seeking your views on this.  </a:t>
            </a:r>
          </a:p>
          <a:p>
            <a:endParaRPr lang="en-GB" baseline="0" dirty="0" smtClean="0"/>
          </a:p>
          <a:p>
            <a:r>
              <a:rPr lang="en-GB" baseline="0" dirty="0" smtClean="0"/>
              <a:t>Settlement Boundaries – for planning purposes settlement boundaries provide definition and clarification on the form of settlements and when development can be acceptable in principle. Many of the boundaries in the existing local plans are out of date and do not reflect the reality of the places they define. Therefore we have reviewed settlement boundaries and or added boundaries for settlements which did not previously have them for all settlements over 10 dwellings. Again we are seeking your views on the proposed approach and also on the boundaries.</a:t>
            </a:r>
          </a:p>
          <a:p>
            <a:endParaRPr lang="en-GB" baseline="0" dirty="0" smtClean="0"/>
          </a:p>
          <a:p>
            <a:endParaRPr lang="en-GB" baseline="0" dirty="0" smtClean="0"/>
          </a:p>
          <a:p>
            <a:r>
              <a:rPr lang="en-GB" baseline="0" dirty="0" smtClean="0"/>
              <a:t>Potential land for development – In due course the plan will allocate land for development (the location of which will be determined through the identified spatial distribution options as discussed at the start of this presentation).  At the moment we have identified indicative locations which have been drawn from the SHELAA.  You may recall that there were 2 call for site exercises back in 2014 &amp; 2016 and the submissions from these exercises have been included within the SHELAA assessment. We are seeking your views on the identified indicative sites and also whether there are other sites which should be considered.</a:t>
            </a:r>
          </a:p>
          <a:p>
            <a:endParaRPr lang="en-GB" baseline="0" dirty="0" smtClean="0"/>
          </a:p>
          <a:p>
            <a:r>
              <a:rPr lang="en-GB" baseline="0" dirty="0" smtClean="0"/>
              <a:t>This is a substantive part of the plan therefore I shall talk you through how to view the sites on the mapping system before I come onto closing and explaining how to comment on the plan.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FCDCB8DA-4362-4E7E-82E8-17D20AE70CF4}" type="slidenum">
              <a:rPr lang="en-GB" smtClean="0"/>
              <a:t>12</a:t>
            </a:fld>
            <a:endParaRPr lang="en-GB"/>
          </a:p>
        </p:txBody>
      </p:sp>
    </p:spTree>
    <p:extLst>
      <p:ext uri="{BB962C8B-B14F-4D97-AF65-F5344CB8AC3E}">
        <p14:creationId xmlns:p14="http://schemas.microsoft.com/office/powerpoint/2010/main" val="1601627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DCB8DA-4362-4E7E-82E8-17D20AE70CF4}" type="slidenum">
              <a:rPr lang="en-GB" smtClean="0"/>
              <a:t>27</a:t>
            </a:fld>
            <a:endParaRPr lang="en-GB"/>
          </a:p>
        </p:txBody>
      </p:sp>
    </p:spTree>
    <p:extLst>
      <p:ext uri="{BB962C8B-B14F-4D97-AF65-F5344CB8AC3E}">
        <p14:creationId xmlns:p14="http://schemas.microsoft.com/office/powerpoint/2010/main" val="332987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16833"/>
            <a:ext cx="7772400" cy="1683618"/>
          </a:xfrm>
          <a:prstGeom prst="rect">
            <a:avLst/>
          </a:prstGeom>
        </p:spPr>
        <p:txBody>
          <a:bodyPr>
            <a:noAutofit/>
          </a:bodyPr>
          <a:lstStyle>
            <a:lvl1pPr algn="ctr">
              <a:defRPr sz="5000" b="1">
                <a:solidFill>
                  <a:srgbClr val="5F5F5F"/>
                </a:solidFill>
                <a:latin typeface="Arial Rounded MT Bold"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371600" y="4174232"/>
            <a:ext cx="6400800" cy="838944"/>
          </a:xfrm>
        </p:spPr>
        <p:txBody>
          <a:bodyPr/>
          <a:lstStyle>
            <a:lvl1pPr marL="0" indent="0" algn="ctr">
              <a:buNone/>
              <a:defRPr>
                <a:solidFill>
                  <a:srgbClr val="5F5F5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77208F4-573E-401E-8766-10EB63294B1E}" type="datetimeFigureOut">
              <a:rPr lang="en-GB" smtClean="0"/>
              <a:pPr/>
              <a:t>12/10/2017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26E25AB-384C-4985-AE99-F0199884975B}" type="slidenum">
              <a:rPr lang="en-GB" smtClean="0"/>
              <a:pPr/>
              <a:t>‹#›</a:t>
            </a:fld>
            <a:endParaRPr lang="en-GB"/>
          </a:p>
        </p:txBody>
      </p:sp>
      <p:sp>
        <p:nvSpPr>
          <p:cNvPr id="8" name="Text Placeholder 7"/>
          <p:cNvSpPr>
            <a:spLocks noGrp="1"/>
          </p:cNvSpPr>
          <p:nvPr>
            <p:ph type="body" sz="quarter" idx="13" hasCustomPrompt="1"/>
          </p:nvPr>
        </p:nvSpPr>
        <p:spPr>
          <a:xfrm>
            <a:off x="611560" y="188913"/>
            <a:ext cx="6264275" cy="431775"/>
          </a:xfrm>
        </p:spPr>
        <p:txBody>
          <a:bodyPr>
            <a:normAutofit/>
          </a:bodyPr>
          <a:lstStyle>
            <a:lvl1pPr>
              <a:buNone/>
              <a:defRPr sz="2000">
                <a:solidFill>
                  <a:schemeClr val="bg1"/>
                </a:solidFill>
                <a:latin typeface="Arial Rounded MT Bold" pitchFamily="34" charset="0"/>
              </a:defRPr>
            </a:lvl1pPr>
          </a:lstStyle>
          <a:p>
            <a:pPr lvl="0"/>
            <a:r>
              <a:rPr lang="en-US" dirty="0"/>
              <a:t>Click to edit Strapline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77208F4-573E-401E-8766-10EB63294B1E}" type="datetimeFigureOut">
              <a:rPr lang="en-GB" smtClean="0"/>
              <a:pPr/>
              <a:t>12/10/2017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26E25AB-384C-4985-AE99-F0199884975B}" type="slidenum">
              <a:rPr lang="en-GB" smtClean="0"/>
              <a:pPr/>
              <a:t>‹#›</a:t>
            </a:fld>
            <a:endParaRPr lang="en-GB"/>
          </a:p>
        </p:txBody>
      </p:sp>
      <p:sp>
        <p:nvSpPr>
          <p:cNvPr id="7" name="Text Placeholder 7"/>
          <p:cNvSpPr>
            <a:spLocks noGrp="1"/>
          </p:cNvSpPr>
          <p:nvPr>
            <p:ph type="body" sz="quarter" idx="13" hasCustomPrompt="1"/>
          </p:nvPr>
        </p:nvSpPr>
        <p:spPr>
          <a:xfrm>
            <a:off x="611560" y="188913"/>
            <a:ext cx="6264275" cy="431775"/>
          </a:xfrm>
        </p:spPr>
        <p:txBody>
          <a:bodyPr>
            <a:normAutofit/>
          </a:bodyPr>
          <a:lstStyle>
            <a:lvl1pPr>
              <a:buNone/>
              <a:defRPr sz="2000">
                <a:solidFill>
                  <a:schemeClr val="bg1"/>
                </a:solidFill>
                <a:latin typeface="Arial Rounded MT Bold" pitchFamily="34" charset="0"/>
              </a:defRPr>
            </a:lvl1pPr>
          </a:lstStyle>
          <a:p>
            <a:pPr lvl="0"/>
            <a:r>
              <a:rPr lang="en-US"/>
              <a:t>Click to edit </a:t>
            </a:r>
            <a:r>
              <a:rPr lang="en-US" err="1"/>
              <a:t>Strapline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764704"/>
            <a:ext cx="6019800" cy="536145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77208F4-573E-401E-8766-10EB63294B1E}" type="datetimeFigureOut">
              <a:rPr lang="en-GB" smtClean="0"/>
              <a:pPr/>
              <a:t>12/10/2017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26E25AB-384C-4985-AE99-F0199884975B}" type="slidenum">
              <a:rPr lang="en-GB" smtClean="0"/>
              <a:pPr/>
              <a:t>‹#›</a:t>
            </a:fld>
            <a:endParaRPr lang="en-GB"/>
          </a:p>
        </p:txBody>
      </p:sp>
      <p:sp>
        <p:nvSpPr>
          <p:cNvPr id="7" name="Text Placeholder 7"/>
          <p:cNvSpPr>
            <a:spLocks noGrp="1"/>
          </p:cNvSpPr>
          <p:nvPr>
            <p:ph type="body" sz="quarter" idx="13" hasCustomPrompt="1"/>
          </p:nvPr>
        </p:nvSpPr>
        <p:spPr>
          <a:xfrm>
            <a:off x="611560" y="188913"/>
            <a:ext cx="6264275" cy="431775"/>
          </a:xfrm>
        </p:spPr>
        <p:txBody>
          <a:bodyPr>
            <a:normAutofit/>
          </a:bodyPr>
          <a:lstStyle>
            <a:lvl1pPr>
              <a:buNone/>
              <a:defRPr sz="2000">
                <a:solidFill>
                  <a:schemeClr val="bg1"/>
                </a:solidFill>
                <a:latin typeface="Arial Rounded MT Bold" pitchFamily="34" charset="0"/>
              </a:defRPr>
            </a:lvl1pPr>
          </a:lstStyle>
          <a:p>
            <a:pPr lvl="0"/>
            <a:r>
              <a:rPr lang="en-US"/>
              <a:t>Click to edit </a:t>
            </a:r>
            <a:r>
              <a:rPr lang="en-US" err="1"/>
              <a:t>Strapline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77208F4-573E-401E-8766-10EB63294B1E}" type="datetimeFigureOut">
              <a:rPr lang="en-GB" smtClean="0"/>
              <a:pPr/>
              <a:t>12/10/2017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26E25AB-384C-4985-AE99-F0199884975B}" type="slidenum">
              <a:rPr lang="en-GB" smtClean="0"/>
              <a:pPr/>
              <a:t>‹#›</a:t>
            </a:fld>
            <a:endParaRPr lang="en-GB"/>
          </a:p>
        </p:txBody>
      </p:sp>
      <p:sp>
        <p:nvSpPr>
          <p:cNvPr id="8" name="Text Placeholder 7"/>
          <p:cNvSpPr>
            <a:spLocks noGrp="1"/>
          </p:cNvSpPr>
          <p:nvPr>
            <p:ph type="body" sz="quarter" idx="13" hasCustomPrompt="1"/>
          </p:nvPr>
        </p:nvSpPr>
        <p:spPr>
          <a:xfrm>
            <a:off x="611560" y="188913"/>
            <a:ext cx="6264275" cy="431775"/>
          </a:xfrm>
        </p:spPr>
        <p:txBody>
          <a:bodyPr>
            <a:normAutofit/>
          </a:bodyPr>
          <a:lstStyle>
            <a:lvl1pPr>
              <a:buNone/>
              <a:defRPr sz="2000">
                <a:solidFill>
                  <a:schemeClr val="bg1"/>
                </a:solidFill>
                <a:latin typeface="Arial Rounded MT Bold" pitchFamily="34" charset="0"/>
              </a:defRPr>
            </a:lvl1pPr>
          </a:lstStyle>
          <a:p>
            <a:pPr lvl="0"/>
            <a:r>
              <a:rPr lang="en-US"/>
              <a:t>Click to edit </a:t>
            </a:r>
            <a:r>
              <a:rPr lang="en-US" err="1"/>
              <a:t>Strapline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77208F4-573E-401E-8766-10EB63294B1E}" type="datetimeFigureOut">
              <a:rPr lang="en-GB" smtClean="0"/>
              <a:pPr/>
              <a:t>12/10/2017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26E25AB-384C-4985-AE99-F0199884975B}" type="slidenum">
              <a:rPr lang="en-GB" smtClean="0"/>
              <a:pPr/>
              <a:t>‹#›</a:t>
            </a:fld>
            <a:endParaRPr lang="en-GB"/>
          </a:p>
        </p:txBody>
      </p:sp>
      <p:sp>
        <p:nvSpPr>
          <p:cNvPr id="7" name="Text Placeholder 7"/>
          <p:cNvSpPr>
            <a:spLocks noGrp="1"/>
          </p:cNvSpPr>
          <p:nvPr>
            <p:ph type="body" sz="quarter" idx="13" hasCustomPrompt="1"/>
          </p:nvPr>
        </p:nvSpPr>
        <p:spPr>
          <a:xfrm>
            <a:off x="611560" y="188913"/>
            <a:ext cx="6264275" cy="431775"/>
          </a:xfrm>
        </p:spPr>
        <p:txBody>
          <a:bodyPr>
            <a:normAutofit/>
          </a:bodyPr>
          <a:lstStyle>
            <a:lvl1pPr>
              <a:buNone/>
              <a:defRPr sz="2000">
                <a:solidFill>
                  <a:schemeClr val="bg1"/>
                </a:solidFill>
                <a:latin typeface="Arial Rounded MT Bold" pitchFamily="34" charset="0"/>
              </a:defRPr>
            </a:lvl1pPr>
          </a:lstStyle>
          <a:p>
            <a:pPr lvl="0"/>
            <a:r>
              <a:rPr lang="en-US"/>
              <a:t>Click to edit </a:t>
            </a:r>
            <a:r>
              <a:rPr lang="en-US" err="1"/>
              <a:t>Strapline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60848"/>
            <a:ext cx="4038600" cy="40653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060848"/>
            <a:ext cx="4038600" cy="40653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77208F4-573E-401E-8766-10EB63294B1E}" type="datetimeFigureOut">
              <a:rPr lang="en-GB" smtClean="0"/>
              <a:pPr/>
              <a:t>12/10/2017</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6E25AB-384C-4985-AE99-F0199884975B}" type="slidenum">
              <a:rPr lang="en-GB" smtClean="0"/>
              <a:pPr/>
              <a:t>‹#›</a:t>
            </a:fld>
            <a:endParaRPr lang="en-GB"/>
          </a:p>
        </p:txBody>
      </p:sp>
      <p:sp>
        <p:nvSpPr>
          <p:cNvPr id="8" name="Text Placeholder 7"/>
          <p:cNvSpPr>
            <a:spLocks noGrp="1"/>
          </p:cNvSpPr>
          <p:nvPr>
            <p:ph type="body" sz="quarter" idx="13" hasCustomPrompt="1"/>
          </p:nvPr>
        </p:nvSpPr>
        <p:spPr>
          <a:xfrm>
            <a:off x="611560" y="188913"/>
            <a:ext cx="6264275" cy="431775"/>
          </a:xfrm>
        </p:spPr>
        <p:txBody>
          <a:bodyPr>
            <a:normAutofit/>
          </a:bodyPr>
          <a:lstStyle>
            <a:lvl1pPr>
              <a:buNone/>
              <a:defRPr sz="2000">
                <a:solidFill>
                  <a:schemeClr val="bg1"/>
                </a:solidFill>
                <a:latin typeface="Arial Rounded MT Bold" pitchFamily="34" charset="0"/>
              </a:defRPr>
            </a:lvl1pPr>
          </a:lstStyle>
          <a:p>
            <a:pPr lvl="0"/>
            <a:r>
              <a:rPr lang="en-US"/>
              <a:t>Click to edit </a:t>
            </a:r>
            <a:r>
              <a:rPr lang="en-US" err="1"/>
              <a:t>Strapline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06084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780929"/>
            <a:ext cx="4040188" cy="33452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206084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780929"/>
            <a:ext cx="4041775" cy="33452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77208F4-573E-401E-8766-10EB63294B1E}" type="datetimeFigureOut">
              <a:rPr lang="en-GB" smtClean="0"/>
              <a:pPr/>
              <a:t>12/10/2017</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26E25AB-384C-4985-AE99-F0199884975B}" type="slidenum">
              <a:rPr lang="en-GB" smtClean="0"/>
              <a:pPr/>
              <a:t>‹#›</a:t>
            </a:fld>
            <a:endParaRPr lang="en-GB"/>
          </a:p>
        </p:txBody>
      </p:sp>
      <p:sp>
        <p:nvSpPr>
          <p:cNvPr id="10" name="Text Placeholder 7"/>
          <p:cNvSpPr>
            <a:spLocks noGrp="1"/>
          </p:cNvSpPr>
          <p:nvPr>
            <p:ph type="body" sz="quarter" idx="13" hasCustomPrompt="1"/>
          </p:nvPr>
        </p:nvSpPr>
        <p:spPr>
          <a:xfrm>
            <a:off x="611560" y="188913"/>
            <a:ext cx="6264275" cy="431775"/>
          </a:xfrm>
        </p:spPr>
        <p:txBody>
          <a:bodyPr>
            <a:normAutofit/>
          </a:bodyPr>
          <a:lstStyle>
            <a:lvl1pPr>
              <a:buNone/>
              <a:defRPr sz="2000">
                <a:solidFill>
                  <a:schemeClr val="bg1"/>
                </a:solidFill>
                <a:latin typeface="Arial Rounded MT Bold" pitchFamily="34" charset="0"/>
              </a:defRPr>
            </a:lvl1pPr>
          </a:lstStyle>
          <a:p>
            <a:pPr lvl="0"/>
            <a:r>
              <a:rPr lang="en-US"/>
              <a:t>Click to edit </a:t>
            </a:r>
            <a:r>
              <a:rPr lang="en-US" err="1"/>
              <a:t>Strapline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C77208F4-573E-401E-8766-10EB63294B1E}" type="datetimeFigureOut">
              <a:rPr lang="en-GB" smtClean="0"/>
              <a:pPr/>
              <a:t>12/10/2017</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26E25AB-384C-4985-AE99-F0199884975B}" type="slidenum">
              <a:rPr lang="en-GB" smtClean="0"/>
              <a:pPr/>
              <a:t>‹#›</a:t>
            </a:fld>
            <a:endParaRPr lang="en-GB"/>
          </a:p>
        </p:txBody>
      </p:sp>
      <p:sp>
        <p:nvSpPr>
          <p:cNvPr id="6" name="Text Placeholder 7"/>
          <p:cNvSpPr>
            <a:spLocks noGrp="1"/>
          </p:cNvSpPr>
          <p:nvPr>
            <p:ph type="body" sz="quarter" idx="13" hasCustomPrompt="1"/>
          </p:nvPr>
        </p:nvSpPr>
        <p:spPr>
          <a:xfrm>
            <a:off x="611560" y="188913"/>
            <a:ext cx="6264275" cy="431775"/>
          </a:xfrm>
        </p:spPr>
        <p:txBody>
          <a:bodyPr>
            <a:normAutofit/>
          </a:bodyPr>
          <a:lstStyle>
            <a:lvl1pPr>
              <a:buNone/>
              <a:defRPr sz="2000">
                <a:solidFill>
                  <a:schemeClr val="bg1"/>
                </a:solidFill>
                <a:latin typeface="Arial Rounded MT Bold" pitchFamily="34" charset="0"/>
              </a:defRPr>
            </a:lvl1pPr>
          </a:lstStyle>
          <a:p>
            <a:pPr lvl="0"/>
            <a:r>
              <a:rPr lang="en-US"/>
              <a:t>Click to edit </a:t>
            </a:r>
            <a:r>
              <a:rPr lang="en-US" err="1"/>
              <a:t>Strapline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77208F4-573E-401E-8766-10EB63294B1E}" type="datetimeFigureOut">
              <a:rPr lang="en-GB" smtClean="0"/>
              <a:pPr/>
              <a:t>12/10/2017</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26E25AB-384C-4985-AE99-F0199884975B}" type="slidenum">
              <a:rPr lang="en-GB" smtClean="0"/>
              <a:pPr/>
              <a:t>‹#›</a:t>
            </a:fld>
            <a:endParaRPr lang="en-GB"/>
          </a:p>
        </p:txBody>
      </p:sp>
      <p:sp>
        <p:nvSpPr>
          <p:cNvPr id="5" name="Text Placeholder 7"/>
          <p:cNvSpPr>
            <a:spLocks noGrp="1"/>
          </p:cNvSpPr>
          <p:nvPr>
            <p:ph type="body" sz="quarter" idx="13" hasCustomPrompt="1"/>
          </p:nvPr>
        </p:nvSpPr>
        <p:spPr>
          <a:xfrm>
            <a:off x="611560" y="188913"/>
            <a:ext cx="6264275" cy="431775"/>
          </a:xfrm>
        </p:spPr>
        <p:txBody>
          <a:bodyPr>
            <a:normAutofit/>
          </a:bodyPr>
          <a:lstStyle>
            <a:lvl1pPr>
              <a:buNone/>
              <a:defRPr sz="2000">
                <a:solidFill>
                  <a:schemeClr val="bg1"/>
                </a:solidFill>
                <a:latin typeface="Arial Rounded MT Bold" pitchFamily="34" charset="0"/>
              </a:defRPr>
            </a:lvl1pPr>
          </a:lstStyle>
          <a:p>
            <a:pPr lvl="0"/>
            <a:r>
              <a:rPr lang="en-US"/>
              <a:t>Click to edit </a:t>
            </a:r>
            <a:r>
              <a:rPr lang="en-US" err="1"/>
              <a:t>Strapline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12776"/>
            <a:ext cx="3008313" cy="4713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77208F4-573E-401E-8766-10EB63294B1E}" type="datetimeFigureOut">
              <a:rPr lang="en-GB" smtClean="0"/>
              <a:pPr/>
              <a:t>12/10/2017</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6E25AB-384C-4985-AE99-F0199884975B}" type="slidenum">
              <a:rPr lang="en-GB" smtClean="0"/>
              <a:pPr/>
              <a:t>‹#›</a:t>
            </a:fld>
            <a:endParaRPr lang="en-GB"/>
          </a:p>
        </p:txBody>
      </p:sp>
      <p:sp>
        <p:nvSpPr>
          <p:cNvPr id="8" name="Text Placeholder 7"/>
          <p:cNvSpPr>
            <a:spLocks noGrp="1"/>
          </p:cNvSpPr>
          <p:nvPr>
            <p:ph type="body" sz="quarter" idx="13" hasCustomPrompt="1"/>
          </p:nvPr>
        </p:nvSpPr>
        <p:spPr>
          <a:xfrm>
            <a:off x="611560" y="188913"/>
            <a:ext cx="6264275" cy="431775"/>
          </a:xfrm>
        </p:spPr>
        <p:txBody>
          <a:bodyPr>
            <a:normAutofit/>
          </a:bodyPr>
          <a:lstStyle>
            <a:lvl1pPr>
              <a:buNone/>
              <a:defRPr sz="2000">
                <a:solidFill>
                  <a:schemeClr val="bg1"/>
                </a:solidFill>
                <a:latin typeface="Arial Rounded MT Bold" pitchFamily="34" charset="0"/>
              </a:defRPr>
            </a:lvl1pPr>
          </a:lstStyle>
          <a:p>
            <a:pPr lvl="0"/>
            <a:r>
              <a:rPr lang="en-US"/>
              <a:t>Click to edit </a:t>
            </a:r>
            <a:r>
              <a:rPr lang="en-US" err="1"/>
              <a:t>Strapline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6356350"/>
            <a:ext cx="2133600" cy="365125"/>
          </a:xfrm>
          <a:prstGeom prst="rect">
            <a:avLst/>
          </a:prstGeom>
        </p:spPr>
        <p:txBody>
          <a:bodyPr/>
          <a:lstStyle/>
          <a:p>
            <a:fld id="{C77208F4-573E-401E-8766-10EB63294B1E}" type="datetimeFigureOut">
              <a:rPr lang="en-GB" smtClean="0"/>
              <a:pPr/>
              <a:t>12/10/2017</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6E25AB-384C-4985-AE99-F0199884975B}" type="slidenum">
              <a:rPr lang="en-GB" smtClean="0"/>
              <a:pPr/>
              <a:t>‹#›</a:t>
            </a:fld>
            <a:endParaRPr lang="en-GB"/>
          </a:p>
        </p:txBody>
      </p:sp>
      <p:sp>
        <p:nvSpPr>
          <p:cNvPr id="9" name="Picture Placeholder 8"/>
          <p:cNvSpPr>
            <a:spLocks noGrp="1"/>
          </p:cNvSpPr>
          <p:nvPr>
            <p:ph type="pic" sz="quarter" idx="13"/>
          </p:nvPr>
        </p:nvSpPr>
        <p:spPr>
          <a:xfrm>
            <a:off x="1187624" y="980728"/>
            <a:ext cx="5544965" cy="4752528"/>
          </a:xfrm>
        </p:spPr>
        <p:txBody>
          <a:bodyPr/>
          <a:lstStyle>
            <a:lvl1pPr>
              <a:buNone/>
              <a:defRPr/>
            </a:lvl1pPr>
          </a:lstStyle>
          <a:p>
            <a:endParaRPr lang="en-GB"/>
          </a:p>
        </p:txBody>
      </p:sp>
      <p:sp>
        <p:nvSpPr>
          <p:cNvPr id="10" name="Text Placeholder 7"/>
          <p:cNvSpPr>
            <a:spLocks noGrp="1"/>
          </p:cNvSpPr>
          <p:nvPr>
            <p:ph type="body" sz="quarter" idx="14" hasCustomPrompt="1"/>
          </p:nvPr>
        </p:nvSpPr>
        <p:spPr>
          <a:xfrm>
            <a:off x="611560" y="188913"/>
            <a:ext cx="6264275" cy="431775"/>
          </a:xfrm>
        </p:spPr>
        <p:txBody>
          <a:bodyPr>
            <a:normAutofit/>
          </a:bodyPr>
          <a:lstStyle>
            <a:lvl1pPr>
              <a:buNone/>
              <a:defRPr sz="2000">
                <a:solidFill>
                  <a:schemeClr val="bg1"/>
                </a:solidFill>
                <a:latin typeface="Arial Rounded MT Bold" pitchFamily="34" charset="0"/>
              </a:defRPr>
            </a:lvl1pPr>
          </a:lstStyle>
          <a:p>
            <a:pPr lvl="0"/>
            <a:r>
              <a:rPr lang="en-US"/>
              <a:t>Click to edit </a:t>
            </a:r>
            <a:r>
              <a:rPr lang="en-US" err="1"/>
              <a:t>Strapline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4" name="Rounded Rectangle 13"/>
          <p:cNvSpPr/>
          <p:nvPr userDrawn="1"/>
        </p:nvSpPr>
        <p:spPr>
          <a:xfrm>
            <a:off x="467544" y="188640"/>
            <a:ext cx="9001000" cy="360040"/>
          </a:xfrm>
          <a:prstGeom prst="roundRect">
            <a:avLst>
              <a:gd name="adj" fmla="val 50000"/>
            </a:avLst>
          </a:prstGeom>
          <a:solidFill>
            <a:srgbClr val="7AA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userDrawn="1"/>
        </p:nvSpPr>
        <p:spPr>
          <a:xfrm>
            <a:off x="6840000" y="288000"/>
            <a:ext cx="1728192" cy="9361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userDrawn="1"/>
        </p:nvSpPr>
        <p:spPr>
          <a:xfrm>
            <a:off x="467544" y="6659238"/>
            <a:ext cx="9001000" cy="144016"/>
          </a:xfrm>
          <a:prstGeom prst="roundRect">
            <a:avLst>
              <a:gd name="adj" fmla="val 50000"/>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idx="1"/>
          </p:nvPr>
        </p:nvSpPr>
        <p:spPr>
          <a:xfrm>
            <a:off x="457200" y="1700808"/>
            <a:ext cx="8229600" cy="44253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5" name="Group 14"/>
          <p:cNvGrpSpPr/>
          <p:nvPr userDrawn="1"/>
        </p:nvGrpSpPr>
        <p:grpSpPr>
          <a:xfrm>
            <a:off x="6883200" y="303850"/>
            <a:ext cx="1656184" cy="820800"/>
            <a:chOff x="6444208" y="332656"/>
            <a:chExt cx="1956979" cy="969983"/>
          </a:xfrm>
        </p:grpSpPr>
        <p:sp>
          <p:nvSpPr>
            <p:cNvPr id="16" name="Oval 15"/>
            <p:cNvSpPr/>
            <p:nvPr userDrawn="1"/>
          </p:nvSpPr>
          <p:spPr>
            <a:xfrm>
              <a:off x="6444208" y="342000"/>
              <a:ext cx="1944216" cy="9361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Working Together colour logo v2.wmf"/>
            <p:cNvPicPr>
              <a:picLocks noChangeAspect="1"/>
            </p:cNvPicPr>
            <p:nvPr userDrawn="1"/>
          </p:nvPicPr>
          <p:blipFill>
            <a:blip r:embed="rId13" cstate="print"/>
            <a:stretch>
              <a:fillRect/>
            </a:stretch>
          </p:blipFill>
          <p:spPr>
            <a:xfrm>
              <a:off x="6444208" y="332656"/>
              <a:ext cx="1956979" cy="969983"/>
            </a:xfrm>
            <a:prstGeom prst="rect">
              <a:avLst/>
            </a:prstGeom>
          </p:spPr>
        </p:pic>
      </p:grpSp>
      <p:sp>
        <p:nvSpPr>
          <p:cNvPr id="20" name="Date Placeholder 3"/>
          <p:cNvSpPr>
            <a:spLocks noGrp="1"/>
          </p:cNvSpPr>
          <p:nvPr>
            <p:ph type="dt" sz="half" idx="2"/>
          </p:nvPr>
        </p:nvSpPr>
        <p:spPr>
          <a:xfrm>
            <a:off x="457200" y="6542788"/>
            <a:ext cx="2133600" cy="365125"/>
          </a:xfrm>
          <a:prstGeom prst="rect">
            <a:avLst/>
          </a:prstGeom>
        </p:spPr>
        <p:txBody>
          <a:bodyPr anchor="ctr" anchorCtr="0"/>
          <a:lstStyle>
            <a:lvl1pPr>
              <a:defRPr sz="1200">
                <a:solidFill>
                  <a:srgbClr val="898989"/>
                </a:solidFill>
              </a:defRPr>
            </a:lvl1pPr>
          </a:lstStyle>
          <a:p>
            <a:fld id="{C77208F4-573E-401E-8766-10EB63294B1E}" type="datetimeFigureOut">
              <a:rPr lang="en-GB" smtClean="0"/>
              <a:pPr/>
              <a:t>12/10/2017</a:t>
            </a:fld>
            <a:endParaRPr lang="en-GB"/>
          </a:p>
        </p:txBody>
      </p:sp>
      <p:sp>
        <p:nvSpPr>
          <p:cNvPr id="21" name="Footer Placeholder 4"/>
          <p:cNvSpPr>
            <a:spLocks noGrp="1"/>
          </p:cNvSpPr>
          <p:nvPr>
            <p:ph type="ftr" sz="quarter" idx="3"/>
          </p:nvPr>
        </p:nvSpPr>
        <p:spPr>
          <a:xfrm>
            <a:off x="3124200" y="6533910"/>
            <a:ext cx="2895600" cy="365125"/>
          </a:xfrm>
          <a:prstGeom prst="rect">
            <a:avLst/>
          </a:prstGeom>
        </p:spPr>
        <p:txBody>
          <a:bodyPr anchor="ctr" anchorCtr="0"/>
          <a:lstStyle>
            <a:lvl1pPr algn="ctr">
              <a:defRPr sz="1200">
                <a:solidFill>
                  <a:srgbClr val="898989"/>
                </a:solidFill>
              </a:defRPr>
            </a:lvl1pPr>
          </a:lstStyle>
          <a:p>
            <a:endParaRPr lang="en-GB"/>
          </a:p>
        </p:txBody>
      </p:sp>
      <p:sp>
        <p:nvSpPr>
          <p:cNvPr id="22" name="Slide Number Placeholder 5"/>
          <p:cNvSpPr>
            <a:spLocks noGrp="1"/>
          </p:cNvSpPr>
          <p:nvPr>
            <p:ph type="sldNum" sz="quarter" idx="4"/>
          </p:nvPr>
        </p:nvSpPr>
        <p:spPr>
          <a:xfrm>
            <a:off x="6553200" y="6533910"/>
            <a:ext cx="2133600" cy="365125"/>
          </a:xfrm>
          <a:prstGeom prst="rect">
            <a:avLst/>
          </a:prstGeom>
        </p:spPr>
        <p:txBody>
          <a:bodyPr anchor="ctr" anchorCtr="0"/>
          <a:lstStyle>
            <a:lvl1pPr algn="r">
              <a:defRPr sz="1200">
                <a:solidFill>
                  <a:srgbClr val="898989"/>
                </a:solidFill>
              </a:defRPr>
            </a:lvl1pPr>
          </a:lstStyle>
          <a:p>
            <a:fld id="{C26E25AB-384C-4985-AE99-F0199884975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000" b="1" kern="1200" spc="-40" baseline="0">
          <a:solidFill>
            <a:schemeClr val="bg1"/>
          </a:solidFill>
          <a:latin typeface="Arial Rounded MT Bold"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midsuffolk.gov.uk/jointlocalplan" TargetMode="External"/><Relationship Id="rId5" Type="http://schemas.openxmlformats.org/officeDocument/2006/relationships/hyperlink" Target="http://www.babergh.gov.uk/jointlocalplan" TargetMode="Externa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hyperlink" Target="http://www.babergh.gov.uk/jointlocalplan" TargetMode="External"/><Relationship Id="rId2" Type="http://schemas.openxmlformats.org/officeDocument/2006/relationships/hyperlink" Target="mailto:localplan@baberghmidsuffolk.gov.uk" TargetMode="External"/><Relationship Id="rId1" Type="http://schemas.openxmlformats.org/officeDocument/2006/relationships/slideLayout" Target="../slideLayouts/slideLayout1.xml"/><Relationship Id="rId4" Type="http://schemas.openxmlformats.org/officeDocument/2006/relationships/hyperlink" Target="http://www.midsuffolk.gov.uk/jointlocalplan"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76275" y="688108"/>
            <a:ext cx="7772400" cy="1683618"/>
          </a:xfrm>
        </p:spPr>
        <p:txBody>
          <a:bodyPr/>
          <a:lstStyle/>
          <a:p>
            <a:r>
              <a:rPr lang="en-GB" sz="4000" dirty="0" smtClean="0">
                <a:solidFill>
                  <a:schemeClr val="tx1"/>
                </a:solidFill>
                <a:latin typeface="Tahoma" panose="020B0604030504040204" pitchFamily="34" charset="0"/>
                <a:ea typeface="Tahoma" panose="020B0604030504040204" pitchFamily="34" charset="0"/>
                <a:cs typeface="Tahoma" panose="020B0604030504040204" pitchFamily="34" charset="0"/>
              </a:rPr>
              <a:t>Woolverstone Village Meeting</a:t>
            </a:r>
            <a:br>
              <a:rPr lang="en-GB" sz="40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32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Wednesday 11</a:t>
            </a:r>
            <a:r>
              <a:rPr lang="en-GB" sz="3200" b="0" baseline="30000" dirty="0" smtClean="0">
                <a:solidFill>
                  <a:schemeClr val="tx1"/>
                </a:solidFill>
                <a:latin typeface="Tahoma" panose="020B0604030504040204" pitchFamily="34" charset="0"/>
                <a:ea typeface="Tahoma" panose="020B0604030504040204" pitchFamily="34" charset="0"/>
                <a:cs typeface="Tahoma" panose="020B0604030504040204" pitchFamily="34" charset="0"/>
              </a:rPr>
              <a:t>th</a:t>
            </a:r>
            <a:r>
              <a:rPr lang="en-GB" sz="32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 October 2017</a:t>
            </a:r>
            <a:endParaRPr lang="en-GB" sz="3200" b="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400175" y="2202557"/>
            <a:ext cx="6400800" cy="838944"/>
          </a:xfrm>
        </p:spPr>
        <p:txBody>
          <a:bodyPr>
            <a:noAutofit/>
          </a:bodyPr>
          <a:lstStyle/>
          <a:p>
            <a:r>
              <a:rPr lang="en-GB" sz="7200" i="1" dirty="0" smtClean="0">
                <a:latin typeface="Vivaldi" panose="03020602050506090804" pitchFamily="66" charset="0"/>
                <a:ea typeface="Meiryo" panose="020B0604030504040204" pitchFamily="34" charset="-128"/>
                <a:cs typeface="Meiryo" panose="020B0604030504040204" pitchFamily="34" charset="-128"/>
              </a:rPr>
              <a:t>Welcome</a:t>
            </a:r>
            <a:endParaRPr lang="en-GB" sz="7200" i="1" dirty="0">
              <a:latin typeface="Vivaldi" panose="03020602050506090804" pitchFamily="66" charset="0"/>
              <a:ea typeface="Meiryo" panose="020B0604030504040204" pitchFamily="34" charset="-128"/>
              <a:cs typeface="Meiryo" panose="020B0604030504040204" pitchFamily="34" charset="-12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9560" y="3219451"/>
            <a:ext cx="4614165" cy="3352800"/>
          </a:xfrm>
          <a:prstGeom prst="rect">
            <a:avLst/>
          </a:prstGeom>
        </p:spPr>
      </p:pic>
    </p:spTree>
    <p:extLst>
      <p:ext uri="{BB962C8B-B14F-4D97-AF65-F5344CB8AC3E}">
        <p14:creationId xmlns:p14="http://schemas.microsoft.com/office/powerpoint/2010/main" val="384588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10283"/>
            <a:ext cx="8229600" cy="4425355"/>
          </a:xfrm>
        </p:spPr>
        <p:txBody>
          <a:bodyPr>
            <a:normAutofit/>
          </a:bodyPr>
          <a:lstStyle/>
          <a:p>
            <a:pPr>
              <a:lnSpc>
                <a:spcPct val="150000"/>
              </a:lnSpc>
            </a:pPr>
            <a:r>
              <a:rPr lang="en-GB" sz="2400" smtClean="0"/>
              <a:t>Area is rich environmentally</a:t>
            </a:r>
          </a:p>
          <a:p>
            <a:pPr>
              <a:lnSpc>
                <a:spcPct val="150000"/>
              </a:lnSpc>
            </a:pPr>
            <a:r>
              <a:rPr lang="en-GB" sz="2400" smtClean="0"/>
              <a:t>Focus on:</a:t>
            </a:r>
          </a:p>
          <a:p>
            <a:pPr lvl="1">
              <a:lnSpc>
                <a:spcPct val="150000"/>
              </a:lnSpc>
            </a:pPr>
            <a:r>
              <a:rPr lang="en-GB" sz="2400" smtClean="0"/>
              <a:t>Biodiversity</a:t>
            </a:r>
          </a:p>
          <a:p>
            <a:pPr lvl="1">
              <a:lnSpc>
                <a:spcPct val="150000"/>
              </a:lnSpc>
            </a:pPr>
            <a:r>
              <a:rPr lang="en-GB" sz="2400" smtClean="0"/>
              <a:t>Climate change</a:t>
            </a:r>
          </a:p>
          <a:p>
            <a:pPr lvl="1">
              <a:lnSpc>
                <a:spcPct val="150000"/>
              </a:lnSpc>
            </a:pPr>
            <a:r>
              <a:rPr lang="en-GB" sz="2400" smtClean="0"/>
              <a:t>Landscape</a:t>
            </a:r>
          </a:p>
          <a:p>
            <a:pPr lvl="1">
              <a:lnSpc>
                <a:spcPct val="150000"/>
              </a:lnSpc>
            </a:pPr>
            <a:r>
              <a:rPr lang="en-GB" sz="2400" smtClean="0"/>
              <a:t>Heritage &amp; Design</a:t>
            </a:r>
            <a:endParaRPr lang="en-GB" sz="2400" dirty="0"/>
          </a:p>
        </p:txBody>
      </p:sp>
      <p:sp>
        <p:nvSpPr>
          <p:cNvPr id="5" name="Text Placeholder 4"/>
          <p:cNvSpPr>
            <a:spLocks noGrp="1"/>
          </p:cNvSpPr>
          <p:nvPr>
            <p:ph type="body" sz="quarter" idx="13"/>
          </p:nvPr>
        </p:nvSpPr>
        <p:spPr>
          <a:xfrm>
            <a:off x="611560" y="93663"/>
            <a:ext cx="6351215" cy="573087"/>
          </a:xfrm>
        </p:spPr>
        <p:txBody>
          <a:bodyPr>
            <a:normAutofit/>
          </a:bodyPr>
          <a:lstStyle/>
          <a:p>
            <a:r>
              <a:rPr lang="en-GB" sz="2800" b="1" dirty="0" smtClean="0">
                <a:solidFill>
                  <a:schemeClr val="tx1"/>
                </a:solidFill>
              </a:rPr>
              <a:t>Delivery – Environment</a:t>
            </a:r>
            <a:endParaRPr lang="en-GB" sz="2800" b="1" dirty="0">
              <a:solidFill>
                <a:schemeClr val="tx1"/>
              </a:solidFill>
            </a:endParaRPr>
          </a:p>
        </p:txBody>
      </p:sp>
    </p:spTree>
    <p:extLst>
      <p:ext uri="{BB962C8B-B14F-4D97-AF65-F5344CB8AC3E}">
        <p14:creationId xmlns:p14="http://schemas.microsoft.com/office/powerpoint/2010/main" val="2216509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6958"/>
            <a:ext cx="8229600" cy="4425355"/>
          </a:xfrm>
        </p:spPr>
        <p:txBody>
          <a:bodyPr>
            <a:normAutofit/>
          </a:bodyPr>
          <a:lstStyle/>
          <a:p>
            <a:pPr>
              <a:lnSpc>
                <a:spcPct val="150000"/>
              </a:lnSpc>
            </a:pPr>
            <a:r>
              <a:rPr lang="en-GB" sz="2400" dirty="0" smtClean="0"/>
              <a:t>Managing the cumulative impact of development</a:t>
            </a:r>
          </a:p>
          <a:p>
            <a:pPr>
              <a:lnSpc>
                <a:spcPct val="150000"/>
              </a:lnSpc>
            </a:pPr>
            <a:endParaRPr lang="en-GB" sz="2400" dirty="0"/>
          </a:p>
          <a:p>
            <a:pPr>
              <a:lnSpc>
                <a:spcPct val="150000"/>
              </a:lnSpc>
            </a:pPr>
            <a:r>
              <a:rPr lang="en-GB" sz="2400" dirty="0" smtClean="0"/>
              <a:t>3 priority themes:</a:t>
            </a:r>
          </a:p>
          <a:p>
            <a:pPr lvl="1">
              <a:lnSpc>
                <a:spcPct val="150000"/>
              </a:lnSpc>
            </a:pPr>
            <a:r>
              <a:rPr lang="en-GB" sz="2400" dirty="0" smtClean="0"/>
              <a:t>Health</a:t>
            </a:r>
          </a:p>
          <a:p>
            <a:pPr lvl="1">
              <a:lnSpc>
                <a:spcPct val="150000"/>
              </a:lnSpc>
            </a:pPr>
            <a:r>
              <a:rPr lang="en-GB" sz="2400" dirty="0" smtClean="0"/>
              <a:t>Education</a:t>
            </a:r>
          </a:p>
          <a:p>
            <a:pPr lvl="1">
              <a:lnSpc>
                <a:spcPct val="150000"/>
              </a:lnSpc>
            </a:pPr>
            <a:r>
              <a:rPr lang="en-GB" sz="2400" dirty="0" smtClean="0"/>
              <a:t>Transport</a:t>
            </a:r>
          </a:p>
          <a:p>
            <a:pPr marL="457200" lvl="1" indent="0">
              <a:lnSpc>
                <a:spcPct val="150000"/>
              </a:lnSpc>
              <a:buNone/>
            </a:pPr>
            <a:endParaRPr lang="en-GB" sz="2400" dirty="0" smtClean="0"/>
          </a:p>
        </p:txBody>
      </p:sp>
      <p:sp>
        <p:nvSpPr>
          <p:cNvPr id="3" name="Text Placeholder 2"/>
          <p:cNvSpPr>
            <a:spLocks noGrp="1"/>
          </p:cNvSpPr>
          <p:nvPr>
            <p:ph type="body" sz="quarter" idx="13"/>
          </p:nvPr>
        </p:nvSpPr>
        <p:spPr>
          <a:xfrm>
            <a:off x="611560" y="65088"/>
            <a:ext cx="6322640" cy="1792287"/>
          </a:xfrm>
        </p:spPr>
        <p:txBody>
          <a:bodyPr>
            <a:normAutofit/>
          </a:bodyPr>
          <a:lstStyle/>
          <a:p>
            <a:r>
              <a:rPr lang="en-GB" sz="2800" b="1" dirty="0" smtClean="0">
                <a:solidFill>
                  <a:schemeClr val="tx1"/>
                </a:solidFill>
              </a:rPr>
              <a:t>Delivery – Infrastructure</a:t>
            </a:r>
          </a:p>
          <a:p>
            <a:endParaRPr lang="en-GB" sz="2800" b="1" dirty="0" smtClean="0">
              <a:solidFill>
                <a:schemeClr val="tx1"/>
              </a:solidFill>
            </a:endParaRPr>
          </a:p>
          <a:p>
            <a:endParaRPr lang="en-GB" sz="2800" b="1" dirty="0">
              <a:solidFill>
                <a:schemeClr val="tx1"/>
              </a:solidFill>
            </a:endParaRPr>
          </a:p>
        </p:txBody>
      </p:sp>
    </p:spTree>
    <p:extLst>
      <p:ext uri="{BB962C8B-B14F-4D97-AF65-F5344CB8AC3E}">
        <p14:creationId xmlns:p14="http://schemas.microsoft.com/office/powerpoint/2010/main" val="1432015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GB" dirty="0" smtClean="0"/>
              <a:t>Functional Clusters</a:t>
            </a:r>
          </a:p>
          <a:p>
            <a:pPr>
              <a:lnSpc>
                <a:spcPct val="150000"/>
              </a:lnSpc>
            </a:pPr>
            <a:r>
              <a:rPr lang="en-GB" dirty="0" smtClean="0"/>
              <a:t>Settlement Boundaries</a:t>
            </a:r>
          </a:p>
          <a:p>
            <a:pPr>
              <a:lnSpc>
                <a:spcPct val="150000"/>
              </a:lnSpc>
            </a:pPr>
            <a:r>
              <a:rPr lang="en-GB" dirty="0" smtClean="0"/>
              <a:t>Potential Land for development &amp; the SHELAA</a:t>
            </a:r>
            <a:endParaRPr lang="en-GB" dirty="0"/>
          </a:p>
        </p:txBody>
      </p:sp>
      <p:sp>
        <p:nvSpPr>
          <p:cNvPr id="3" name="Text Placeholder 2"/>
          <p:cNvSpPr>
            <a:spLocks noGrp="1"/>
          </p:cNvSpPr>
          <p:nvPr>
            <p:ph type="body" sz="quarter" idx="13"/>
          </p:nvPr>
        </p:nvSpPr>
        <p:spPr>
          <a:xfrm>
            <a:off x="611560" y="93663"/>
            <a:ext cx="6351215" cy="573087"/>
          </a:xfrm>
        </p:spPr>
        <p:txBody>
          <a:bodyPr>
            <a:noAutofit/>
          </a:bodyPr>
          <a:lstStyle/>
          <a:p>
            <a:r>
              <a:rPr lang="en-GB" sz="2800" b="1" dirty="0" smtClean="0">
                <a:solidFill>
                  <a:schemeClr val="tx1"/>
                </a:solidFill>
              </a:rPr>
              <a:t>Place</a:t>
            </a:r>
            <a:endParaRPr lang="en-GB" sz="2800" b="1" dirty="0">
              <a:solidFill>
                <a:schemeClr val="tx1"/>
              </a:solidFill>
            </a:endParaRPr>
          </a:p>
          <a:p>
            <a:endParaRPr lang="en-GB" sz="2800" b="1" dirty="0">
              <a:solidFill>
                <a:schemeClr val="tx1"/>
              </a:solidFill>
            </a:endParaRPr>
          </a:p>
        </p:txBody>
      </p:sp>
    </p:spTree>
    <p:extLst>
      <p:ext uri="{BB962C8B-B14F-4D97-AF65-F5344CB8AC3E}">
        <p14:creationId xmlns:p14="http://schemas.microsoft.com/office/powerpoint/2010/main" val="1566994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28625" y="1215033"/>
            <a:ext cx="8229600" cy="5061942"/>
          </a:xfrm>
        </p:spPr>
        <p:txBody>
          <a:bodyPr>
            <a:normAutofit/>
          </a:bodyPr>
          <a:lstStyle/>
          <a:p>
            <a:pPr marL="0" indent="0" algn="ctr">
              <a:buNone/>
            </a:pPr>
            <a:endParaRPr lang="en-GB" sz="4800" smtClean="0"/>
          </a:p>
          <a:p>
            <a:pPr marL="0" indent="0" algn="ctr">
              <a:buNone/>
            </a:pPr>
            <a:r>
              <a:rPr lang="en-GB" sz="4800" smtClean="0"/>
              <a:t>What </a:t>
            </a:r>
            <a:r>
              <a:rPr lang="en-GB" sz="4800" dirty="0" smtClean="0"/>
              <a:t>is most important for our village over the next 18 years?</a:t>
            </a:r>
            <a:endParaRPr lang="en-GB" sz="4800" dirty="0"/>
          </a:p>
        </p:txBody>
      </p:sp>
      <p:sp>
        <p:nvSpPr>
          <p:cNvPr id="5" name="Text Placeholder 4"/>
          <p:cNvSpPr>
            <a:spLocks noGrp="1"/>
          </p:cNvSpPr>
          <p:nvPr>
            <p:ph type="body" sz="quarter" idx="13"/>
          </p:nvPr>
        </p:nvSpPr>
        <p:spPr>
          <a:xfrm>
            <a:off x="447676" y="436563"/>
            <a:ext cx="8258174" cy="735012"/>
          </a:xfrm>
        </p:spPr>
        <p:txBody>
          <a:bodyPr>
            <a:noAutofit/>
          </a:bodyPr>
          <a:lstStyle/>
          <a:p>
            <a:r>
              <a:rPr lang="en-GB" sz="3600" dirty="0" smtClean="0">
                <a:solidFill>
                  <a:schemeClr val="tx1"/>
                </a:solidFill>
              </a:rPr>
              <a:t>How will this effect Woolverstone?</a:t>
            </a:r>
            <a:endParaRPr lang="en-GB" sz="3600" dirty="0">
              <a:solidFill>
                <a:schemeClr val="tx1"/>
              </a:solidFill>
            </a:endParaRPr>
          </a:p>
        </p:txBody>
      </p:sp>
    </p:spTree>
    <p:extLst>
      <p:ext uri="{BB962C8B-B14F-4D97-AF65-F5344CB8AC3E}">
        <p14:creationId xmlns:p14="http://schemas.microsoft.com/office/powerpoint/2010/main" val="14397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28625" y="1215033"/>
            <a:ext cx="8229600" cy="5061942"/>
          </a:xfrm>
        </p:spPr>
        <p:txBody>
          <a:bodyPr/>
          <a:lstStyle/>
          <a:p>
            <a:pPr marL="0" indent="0">
              <a:buNone/>
            </a:pPr>
            <a:r>
              <a:rPr lang="en-GB" sz="2800" b="1" dirty="0" smtClean="0"/>
              <a:t>Settlement hierarchy criteria.</a:t>
            </a:r>
          </a:p>
          <a:p>
            <a:pPr marL="0" indent="0">
              <a:buNone/>
            </a:pPr>
            <a:r>
              <a:rPr lang="en-GB" sz="2400" dirty="0" smtClean="0"/>
              <a:t>Woolverstone has been allocated 11 points. We believe it should only be allocated 8 points.</a:t>
            </a:r>
          </a:p>
          <a:p>
            <a:r>
              <a:rPr lang="en-GB" sz="2400" dirty="0" smtClean="0"/>
              <a:t>We have 2 points  for being within 5 km of Ipswich. We are in fact 7.8 km from Ipswich.</a:t>
            </a:r>
          </a:p>
          <a:p>
            <a:r>
              <a:rPr lang="en-GB" sz="2400" dirty="0" smtClean="0"/>
              <a:t>We have been awarded 1 point for having allotments. The allotments are closed by the Diocese to new tenants. Effectively we don’t have allotments. </a:t>
            </a:r>
          </a:p>
          <a:p>
            <a:pPr marL="0" indent="0">
              <a:buNone/>
            </a:pPr>
            <a:r>
              <a:rPr lang="en-GB" sz="2400" b="1" dirty="0" smtClean="0"/>
              <a:t>This matters</a:t>
            </a:r>
            <a:r>
              <a:rPr lang="en-GB" sz="2400" dirty="0" smtClean="0"/>
              <a:t>. </a:t>
            </a:r>
          </a:p>
          <a:p>
            <a:pPr marL="0" indent="0">
              <a:buNone/>
            </a:pPr>
            <a:r>
              <a:rPr lang="en-GB" sz="2400" dirty="0" smtClean="0"/>
              <a:t>8 points would make us a Hamlet which has implications for future development.</a:t>
            </a:r>
          </a:p>
          <a:p>
            <a:pPr marL="0" indent="0">
              <a:buNone/>
            </a:pPr>
            <a:endParaRPr lang="en-GB" dirty="0"/>
          </a:p>
        </p:txBody>
      </p:sp>
      <p:sp>
        <p:nvSpPr>
          <p:cNvPr id="5" name="Text Placeholder 4"/>
          <p:cNvSpPr>
            <a:spLocks noGrp="1"/>
          </p:cNvSpPr>
          <p:nvPr>
            <p:ph type="body" sz="quarter" idx="13"/>
          </p:nvPr>
        </p:nvSpPr>
        <p:spPr>
          <a:xfrm>
            <a:off x="447676" y="436563"/>
            <a:ext cx="8258174" cy="1211262"/>
          </a:xfrm>
        </p:spPr>
        <p:txBody>
          <a:bodyPr>
            <a:noAutofit/>
          </a:bodyPr>
          <a:lstStyle/>
          <a:p>
            <a:r>
              <a:rPr lang="en-GB" sz="3600" dirty="0" smtClean="0">
                <a:solidFill>
                  <a:schemeClr val="tx1"/>
                </a:solidFill>
              </a:rPr>
              <a:t>How will this effect Woolverstone?</a:t>
            </a:r>
            <a:endParaRPr lang="en-GB" sz="3600" dirty="0">
              <a:solidFill>
                <a:schemeClr val="tx1"/>
              </a:solidFill>
            </a:endParaRPr>
          </a:p>
        </p:txBody>
      </p:sp>
    </p:spTree>
    <p:extLst>
      <p:ext uri="{BB962C8B-B14F-4D97-AF65-F5344CB8AC3E}">
        <p14:creationId xmlns:p14="http://schemas.microsoft.com/office/powerpoint/2010/main" val="2837475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390650"/>
            <a:ext cx="8229600" cy="4735513"/>
          </a:xfrm>
        </p:spPr>
        <p:txBody>
          <a:bodyPr>
            <a:normAutofit/>
          </a:bodyPr>
          <a:lstStyle/>
          <a:p>
            <a:pPr marL="0" indent="0">
              <a:buNone/>
            </a:pPr>
            <a:endParaRPr lang="en-GB" sz="2400" dirty="0" smtClean="0"/>
          </a:p>
          <a:p>
            <a:endParaRPr lang="en-GB" sz="24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3" y="276225"/>
            <a:ext cx="8477251" cy="6457950"/>
          </a:xfrm>
          <a:prstGeom prst="rect">
            <a:avLst/>
          </a:prstGeom>
        </p:spPr>
      </p:pic>
    </p:spTree>
    <p:extLst>
      <p:ext uri="{BB962C8B-B14F-4D97-AF65-F5344CB8AC3E}">
        <p14:creationId xmlns:p14="http://schemas.microsoft.com/office/powerpoint/2010/main" val="1648933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6725" y="1215033"/>
            <a:ext cx="8229600" cy="4425355"/>
          </a:xfrm>
        </p:spPr>
        <p:txBody>
          <a:bodyPr>
            <a:normAutofit lnSpcReduction="10000"/>
          </a:bodyPr>
          <a:lstStyle/>
          <a:p>
            <a:r>
              <a:rPr lang="en-GB" sz="2400" b="1" dirty="0" smtClean="0"/>
              <a:t>Woolverstone</a:t>
            </a:r>
            <a:r>
              <a:rPr lang="en-GB" sz="2400" dirty="0" smtClean="0"/>
              <a:t> designated a Conservation Area in 1989</a:t>
            </a:r>
          </a:p>
          <a:p>
            <a:r>
              <a:rPr lang="en-GB" sz="2400" dirty="0" smtClean="0"/>
              <a:t>Conservation Area Appraisal adopted by BDC in 2008</a:t>
            </a:r>
          </a:p>
          <a:p>
            <a:r>
              <a:rPr lang="en-GB" sz="2400" dirty="0" smtClean="0"/>
              <a:t>Everything North of B1456 in Suffolk Coasts and Heaths Area of Outstanding Natural Beauty</a:t>
            </a:r>
          </a:p>
          <a:p>
            <a:r>
              <a:rPr lang="en-GB" sz="2400" dirty="0" smtClean="0"/>
              <a:t>All village </a:t>
            </a:r>
            <a:r>
              <a:rPr lang="en-GB" sz="2400" dirty="0"/>
              <a:t>in Suffolk Coasts and Heaths Area of Outstanding Natural </a:t>
            </a:r>
            <a:r>
              <a:rPr lang="en-GB" sz="2400" dirty="0" smtClean="0"/>
              <a:t>Beauty project area</a:t>
            </a:r>
          </a:p>
          <a:p>
            <a:r>
              <a:rPr lang="en-GB" sz="2400" dirty="0" smtClean="0"/>
              <a:t>Contains 18 listed buildings:  Woolverstone Hall, Widows Homes, Woolverstone House, Walled Garden, Berners Hall, War memorial, Holbrook Lodge, Stone cottages</a:t>
            </a:r>
          </a:p>
          <a:p>
            <a:r>
              <a:rPr lang="en-GB" sz="2400" dirty="0" smtClean="0"/>
              <a:t>Only example of Ancient Estate farmlands to be found in </a:t>
            </a:r>
            <a:r>
              <a:rPr lang="en-GB" sz="2400" dirty="0"/>
              <a:t>B</a:t>
            </a:r>
            <a:r>
              <a:rPr lang="en-GB" sz="2400" dirty="0" smtClean="0"/>
              <a:t>abergh district</a:t>
            </a:r>
          </a:p>
          <a:p>
            <a:endParaRPr lang="en-GB" sz="2400" dirty="0"/>
          </a:p>
        </p:txBody>
      </p:sp>
      <p:sp>
        <p:nvSpPr>
          <p:cNvPr id="5" name="Text Placeholder 4"/>
          <p:cNvSpPr>
            <a:spLocks noGrp="1"/>
          </p:cNvSpPr>
          <p:nvPr>
            <p:ph type="body" sz="quarter" idx="13"/>
          </p:nvPr>
        </p:nvSpPr>
        <p:spPr>
          <a:xfrm>
            <a:off x="447676" y="436563"/>
            <a:ext cx="8258174" cy="630237"/>
          </a:xfrm>
        </p:spPr>
        <p:txBody>
          <a:bodyPr>
            <a:noAutofit/>
          </a:bodyPr>
          <a:lstStyle/>
          <a:p>
            <a:r>
              <a:rPr lang="en-GB" sz="3600" dirty="0" smtClean="0">
                <a:solidFill>
                  <a:schemeClr val="tx1"/>
                </a:solidFill>
              </a:rPr>
              <a:t>How will this effect Woolverstone?</a:t>
            </a:r>
            <a:endParaRPr lang="en-GB" sz="3600" dirty="0">
              <a:solidFill>
                <a:schemeClr val="tx1"/>
              </a:solidFill>
            </a:endParaRPr>
          </a:p>
        </p:txBody>
      </p:sp>
    </p:spTree>
    <p:extLst>
      <p:ext uri="{BB962C8B-B14F-4D97-AF65-F5344CB8AC3E}">
        <p14:creationId xmlns:p14="http://schemas.microsoft.com/office/powerpoint/2010/main" val="2947700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1" y="1214438"/>
            <a:ext cx="8791574" cy="5519737"/>
          </a:xfrm>
        </p:spPr>
      </p:pic>
      <p:sp>
        <p:nvSpPr>
          <p:cNvPr id="5" name="Text Placeholder 4"/>
          <p:cNvSpPr>
            <a:spLocks noGrp="1"/>
          </p:cNvSpPr>
          <p:nvPr>
            <p:ph type="body" sz="quarter" idx="13"/>
          </p:nvPr>
        </p:nvSpPr>
        <p:spPr>
          <a:xfrm>
            <a:off x="447676" y="436563"/>
            <a:ext cx="8258174" cy="630237"/>
          </a:xfrm>
        </p:spPr>
        <p:txBody>
          <a:bodyPr>
            <a:noAutofit/>
          </a:bodyPr>
          <a:lstStyle/>
          <a:p>
            <a:r>
              <a:rPr lang="en-GB" sz="3600" dirty="0" smtClean="0">
                <a:solidFill>
                  <a:schemeClr val="tx1"/>
                </a:solidFill>
              </a:rPr>
              <a:t>How will this effect Woolverstone?</a:t>
            </a:r>
            <a:endParaRPr lang="en-GB" sz="3600" dirty="0">
              <a:solidFill>
                <a:schemeClr val="tx1"/>
              </a:solidFill>
            </a:endParaRPr>
          </a:p>
        </p:txBody>
      </p:sp>
    </p:spTree>
    <p:extLst>
      <p:ext uri="{BB962C8B-B14F-4D97-AF65-F5344CB8AC3E}">
        <p14:creationId xmlns:p14="http://schemas.microsoft.com/office/powerpoint/2010/main" val="1913211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47676" y="436563"/>
            <a:ext cx="8258174" cy="1211262"/>
          </a:xfrm>
        </p:spPr>
        <p:txBody>
          <a:bodyPr>
            <a:noAutofit/>
          </a:bodyPr>
          <a:lstStyle/>
          <a:p>
            <a:r>
              <a:rPr lang="en-GB" sz="3600" dirty="0" smtClean="0">
                <a:solidFill>
                  <a:schemeClr val="tx1"/>
                </a:solidFill>
              </a:rPr>
              <a:t>How will this effect Woolverstone?</a:t>
            </a:r>
            <a:endParaRPr lang="en-GB" sz="3600" dirty="0">
              <a:solidFill>
                <a:schemeClr val="tx1"/>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1" y="1295400"/>
            <a:ext cx="8982074"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3887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390650"/>
            <a:ext cx="8229600" cy="4735513"/>
          </a:xfrm>
        </p:spPr>
        <p:txBody>
          <a:bodyPr>
            <a:normAutofit fontScale="85000" lnSpcReduction="20000"/>
          </a:bodyPr>
          <a:lstStyle/>
          <a:p>
            <a:r>
              <a:rPr lang="en-GB" dirty="0" smtClean="0"/>
              <a:t>SS0203 – recommendation for 10 houses</a:t>
            </a:r>
          </a:p>
          <a:p>
            <a:pPr lvl="1"/>
            <a:r>
              <a:rPr lang="en-GB" sz="2400" dirty="0" smtClean="0"/>
              <a:t>Greenfield site</a:t>
            </a:r>
          </a:p>
          <a:p>
            <a:pPr lvl="1"/>
            <a:r>
              <a:rPr lang="en-GB" sz="2400" dirty="0" smtClean="0"/>
              <a:t>Grade 2 listed agricultural land</a:t>
            </a:r>
          </a:p>
          <a:p>
            <a:pPr lvl="1"/>
            <a:r>
              <a:rPr lang="en-GB" sz="2400" dirty="0" smtClean="0"/>
              <a:t>Area identified for building is within Conservation Area</a:t>
            </a:r>
          </a:p>
          <a:p>
            <a:pPr lvl="1"/>
            <a:r>
              <a:rPr lang="en-GB" sz="2400" dirty="0"/>
              <a:t>Site was rejected in 2016 “inadequately related to services, facilities</a:t>
            </a:r>
            <a:r>
              <a:rPr lang="en-GB" sz="2400" dirty="0" smtClean="0"/>
              <a:t>…”</a:t>
            </a:r>
          </a:p>
          <a:p>
            <a:pPr lvl="1"/>
            <a:endParaRPr lang="en-GB" sz="2400" dirty="0"/>
          </a:p>
          <a:p>
            <a:r>
              <a:rPr lang="en-GB" dirty="0" smtClean="0"/>
              <a:t>SS0255 – recommendation for 2 houses</a:t>
            </a:r>
          </a:p>
          <a:p>
            <a:pPr lvl="1"/>
            <a:r>
              <a:rPr lang="en-GB" sz="2400" dirty="0"/>
              <a:t>Greenfield site</a:t>
            </a:r>
          </a:p>
          <a:p>
            <a:pPr lvl="1"/>
            <a:r>
              <a:rPr lang="en-GB" sz="2400" dirty="0"/>
              <a:t>Grade 2 listed agricultural land</a:t>
            </a:r>
          </a:p>
          <a:p>
            <a:pPr lvl="1"/>
            <a:r>
              <a:rPr lang="en-GB" sz="2400" dirty="0"/>
              <a:t>Area identified for building is within Conservation </a:t>
            </a:r>
            <a:r>
              <a:rPr lang="en-GB" sz="2400" dirty="0" smtClean="0"/>
              <a:t>Area</a:t>
            </a:r>
          </a:p>
          <a:p>
            <a:pPr lvl="1"/>
            <a:r>
              <a:rPr lang="en-GB" sz="2400" dirty="0" smtClean="0"/>
              <a:t>Currently has a covenant to protect it</a:t>
            </a:r>
          </a:p>
          <a:p>
            <a:pPr lvl="1"/>
            <a:r>
              <a:rPr lang="en-GB" sz="2400" dirty="0" smtClean="0"/>
              <a:t>Site was rejected in 2016 “inadequately related to services, facilities…”</a:t>
            </a:r>
            <a:endParaRPr lang="en-GB" sz="2400" dirty="0"/>
          </a:p>
          <a:p>
            <a:endParaRPr lang="en-GB" dirty="0"/>
          </a:p>
        </p:txBody>
      </p:sp>
      <p:sp>
        <p:nvSpPr>
          <p:cNvPr id="5" name="Text Placeholder 4"/>
          <p:cNvSpPr>
            <a:spLocks noGrp="1"/>
          </p:cNvSpPr>
          <p:nvPr>
            <p:ph type="body" sz="quarter" idx="13"/>
          </p:nvPr>
        </p:nvSpPr>
        <p:spPr>
          <a:xfrm>
            <a:off x="447676" y="436563"/>
            <a:ext cx="8258174" cy="1211262"/>
          </a:xfrm>
        </p:spPr>
        <p:txBody>
          <a:bodyPr>
            <a:noAutofit/>
          </a:bodyPr>
          <a:lstStyle/>
          <a:p>
            <a:r>
              <a:rPr lang="en-GB" sz="3600" dirty="0" smtClean="0">
                <a:solidFill>
                  <a:schemeClr val="tx1"/>
                </a:solidFill>
              </a:rPr>
              <a:t>How will this effect Woolverstone?</a:t>
            </a:r>
            <a:endParaRPr lang="en-GB" sz="3600" dirty="0">
              <a:solidFill>
                <a:schemeClr val="tx1"/>
              </a:solidFill>
            </a:endParaRPr>
          </a:p>
        </p:txBody>
      </p:sp>
    </p:spTree>
    <p:extLst>
      <p:ext uri="{BB962C8B-B14F-4D97-AF65-F5344CB8AC3E}">
        <p14:creationId xmlns:p14="http://schemas.microsoft.com/office/powerpoint/2010/main" val="1383109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76275" y="688108"/>
            <a:ext cx="7772400" cy="1683618"/>
          </a:xfrm>
        </p:spPr>
        <p:txBody>
          <a:bodyPr/>
          <a:lstStyle/>
          <a:p>
            <a:r>
              <a:rPr lang="en-GB" sz="4000" dirty="0" smtClean="0">
                <a:solidFill>
                  <a:schemeClr val="tx1"/>
                </a:solidFill>
                <a:latin typeface="Tahoma" panose="020B0604030504040204" pitchFamily="34" charset="0"/>
                <a:ea typeface="Tahoma" panose="020B0604030504040204" pitchFamily="34" charset="0"/>
                <a:cs typeface="Tahoma" panose="020B0604030504040204" pitchFamily="34" charset="0"/>
              </a:rPr>
              <a:t>Babergh and Mid Suffolk</a:t>
            </a:r>
            <a:br>
              <a:rPr lang="en-GB" sz="40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4000" dirty="0" smtClean="0">
                <a:solidFill>
                  <a:schemeClr val="tx1"/>
                </a:solidFill>
                <a:latin typeface="Tahoma" panose="020B0604030504040204" pitchFamily="34" charset="0"/>
                <a:ea typeface="Tahoma" panose="020B0604030504040204" pitchFamily="34" charset="0"/>
                <a:cs typeface="Tahoma" panose="020B0604030504040204" pitchFamily="34" charset="0"/>
              </a:rPr>
              <a:t>Joint Local Plan</a:t>
            </a:r>
            <a:br>
              <a:rPr lang="en-GB" sz="40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4000" dirty="0" smtClean="0">
                <a:solidFill>
                  <a:schemeClr val="tx1"/>
                </a:solidFill>
                <a:latin typeface="Tahoma" panose="020B0604030504040204" pitchFamily="34" charset="0"/>
                <a:ea typeface="Tahoma" panose="020B0604030504040204" pitchFamily="34" charset="0"/>
                <a:cs typeface="Tahoma" panose="020B0604030504040204" pitchFamily="34" charset="0"/>
              </a:rPr>
              <a:t>consultation</a:t>
            </a:r>
            <a:endParaRPr lang="en-GB" sz="3200" b="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85800" y="2981325"/>
            <a:ext cx="7810500" cy="4062651"/>
          </a:xfrm>
          <a:prstGeom prst="rect">
            <a:avLst/>
          </a:prstGeom>
          <a:noFill/>
        </p:spPr>
        <p:txBody>
          <a:bodyPr wrap="square" rtlCol="0">
            <a:spAutoFit/>
          </a:bodyPr>
          <a:lstStyle/>
          <a:p>
            <a:r>
              <a:rPr lang="en-GB" sz="4000" dirty="0" smtClean="0"/>
              <a:t>Format of the evening:</a:t>
            </a:r>
          </a:p>
          <a:p>
            <a:pPr marL="800100" lvl="1" indent="-342900">
              <a:buAutoNum type="arabicPeriod"/>
            </a:pPr>
            <a:r>
              <a:rPr lang="en-GB" sz="4000" dirty="0" smtClean="0"/>
              <a:t>Why the new Joint </a:t>
            </a:r>
            <a:r>
              <a:rPr lang="en-GB" sz="4000" dirty="0"/>
              <a:t>L</a:t>
            </a:r>
            <a:r>
              <a:rPr lang="en-GB" sz="4000" dirty="0" smtClean="0"/>
              <a:t>ocal Plan?</a:t>
            </a:r>
          </a:p>
          <a:p>
            <a:pPr marL="800100" lvl="1" indent="-342900">
              <a:buAutoNum type="arabicPeriod"/>
            </a:pPr>
            <a:r>
              <a:rPr lang="en-GB" sz="4000" dirty="0" smtClean="0"/>
              <a:t>How it effects Woolverstone</a:t>
            </a:r>
          </a:p>
          <a:p>
            <a:pPr marL="800100" lvl="1" indent="-342900">
              <a:buAutoNum type="arabicPeriod"/>
            </a:pPr>
            <a:r>
              <a:rPr lang="en-GB" sz="4000" dirty="0" smtClean="0"/>
              <a:t>How you can take part</a:t>
            </a:r>
          </a:p>
          <a:p>
            <a:pPr marL="800100" lvl="1" indent="-342900">
              <a:buAutoNum type="arabicPeriod"/>
            </a:pPr>
            <a:r>
              <a:rPr lang="en-GB" sz="4000" dirty="0" smtClean="0"/>
              <a:t>Opportunities for questions and discussion</a:t>
            </a:r>
          </a:p>
          <a:p>
            <a:pPr marL="342900" indent="-342900">
              <a:buAutoNum type="arabicPeriod"/>
            </a:pPr>
            <a:endParaRPr lang="en-GB" dirty="0"/>
          </a:p>
        </p:txBody>
      </p:sp>
    </p:spTree>
    <p:extLst>
      <p:ext uri="{BB962C8B-B14F-4D97-AF65-F5344CB8AC3E}">
        <p14:creationId xmlns:p14="http://schemas.microsoft.com/office/powerpoint/2010/main" val="1148306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390650"/>
            <a:ext cx="8229600" cy="4735513"/>
          </a:xfrm>
        </p:spPr>
        <p:txBody>
          <a:bodyPr>
            <a:normAutofit/>
          </a:bodyPr>
          <a:lstStyle/>
          <a:p>
            <a:r>
              <a:rPr lang="en-GB" sz="2400" b="1" dirty="0"/>
              <a:t>Land North of B1456 rejected as in </a:t>
            </a:r>
            <a:r>
              <a:rPr lang="en-GB" sz="2400" b="1" dirty="0" smtClean="0"/>
              <a:t>AONB</a:t>
            </a:r>
          </a:p>
          <a:p>
            <a:endParaRPr lang="en-GB" sz="2400" b="1" dirty="0"/>
          </a:p>
          <a:p>
            <a:pPr marL="0" indent="0">
              <a:buNone/>
            </a:pPr>
            <a:r>
              <a:rPr lang="en-GB" sz="2400" b="1" dirty="0" smtClean="0"/>
              <a:t>Permitted Development Rights:</a:t>
            </a:r>
          </a:p>
          <a:p>
            <a:pPr marL="0" indent="0">
              <a:buNone/>
            </a:pPr>
            <a:r>
              <a:rPr lang="en-GB" sz="2400" b="1" dirty="0" smtClean="0"/>
              <a:t> </a:t>
            </a:r>
            <a:endParaRPr lang="en-GB" sz="2400" b="1" dirty="0"/>
          </a:p>
          <a:p>
            <a:r>
              <a:rPr lang="en-GB" sz="2400" b="1" dirty="0" smtClean="0"/>
              <a:t>White House Farm </a:t>
            </a:r>
            <a:r>
              <a:rPr lang="en-GB" sz="2400" dirty="0" smtClean="0"/>
              <a:t>has been granted permission for developing redundant farm buildings into 7 dwellings.</a:t>
            </a:r>
          </a:p>
          <a:p>
            <a:endParaRPr lang="en-GB" sz="2400" dirty="0" smtClean="0"/>
          </a:p>
          <a:p>
            <a:r>
              <a:rPr lang="en-GB" sz="2400" b="1" dirty="0" smtClean="0"/>
              <a:t>Home Farm </a:t>
            </a:r>
            <a:r>
              <a:rPr lang="en-GB" sz="2400" dirty="0" smtClean="0"/>
              <a:t>has registered an application to convert redundant farm buildings in to 4 dwellings and with some employment use.</a:t>
            </a:r>
          </a:p>
          <a:p>
            <a:pPr marL="0" indent="0">
              <a:buNone/>
            </a:pPr>
            <a:endParaRPr lang="en-GB" sz="2400" dirty="0" smtClean="0"/>
          </a:p>
        </p:txBody>
      </p:sp>
      <p:sp>
        <p:nvSpPr>
          <p:cNvPr id="5" name="Text Placeholder 4"/>
          <p:cNvSpPr>
            <a:spLocks noGrp="1"/>
          </p:cNvSpPr>
          <p:nvPr>
            <p:ph type="body" sz="quarter" idx="13"/>
          </p:nvPr>
        </p:nvSpPr>
        <p:spPr>
          <a:xfrm>
            <a:off x="447676" y="436563"/>
            <a:ext cx="8258174" cy="773112"/>
          </a:xfrm>
        </p:spPr>
        <p:txBody>
          <a:bodyPr>
            <a:noAutofit/>
          </a:bodyPr>
          <a:lstStyle/>
          <a:p>
            <a:r>
              <a:rPr lang="en-GB" sz="3600" dirty="0" smtClean="0">
                <a:solidFill>
                  <a:schemeClr val="tx1"/>
                </a:solidFill>
              </a:rPr>
              <a:t>How will this effect Woolverstone?</a:t>
            </a:r>
            <a:endParaRPr lang="en-GB" sz="3600" dirty="0">
              <a:solidFill>
                <a:schemeClr val="tx1"/>
              </a:solidFill>
            </a:endParaRPr>
          </a:p>
        </p:txBody>
      </p:sp>
    </p:spTree>
    <p:extLst>
      <p:ext uri="{BB962C8B-B14F-4D97-AF65-F5344CB8AC3E}">
        <p14:creationId xmlns:p14="http://schemas.microsoft.com/office/powerpoint/2010/main" val="9798559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390650"/>
            <a:ext cx="8229600" cy="4735513"/>
          </a:xfrm>
        </p:spPr>
        <p:txBody>
          <a:bodyPr>
            <a:normAutofit/>
          </a:bodyPr>
          <a:lstStyle/>
          <a:p>
            <a:pPr marL="0" indent="0">
              <a:buNone/>
            </a:pPr>
            <a:r>
              <a:rPr lang="en-GB" sz="2800" b="1" dirty="0" smtClean="0"/>
              <a:t>Infrastructure</a:t>
            </a:r>
          </a:p>
          <a:p>
            <a:pPr marL="0" indent="0">
              <a:buNone/>
            </a:pPr>
            <a:endParaRPr lang="en-GB" sz="2400" dirty="0" smtClean="0"/>
          </a:p>
          <a:p>
            <a:pPr marL="0" indent="0">
              <a:buNone/>
            </a:pPr>
            <a:r>
              <a:rPr lang="en-GB" sz="2400" b="1" dirty="0" smtClean="0"/>
              <a:t>Transport: 	</a:t>
            </a:r>
            <a:r>
              <a:rPr lang="en-GB" sz="2400" dirty="0" smtClean="0"/>
              <a:t>B1456, Freston crossroads, Wherstead 			roundabout</a:t>
            </a:r>
          </a:p>
          <a:p>
            <a:pPr marL="0" indent="0">
              <a:buNone/>
            </a:pPr>
            <a:endParaRPr lang="en-GB" sz="2400" dirty="0" smtClean="0"/>
          </a:p>
          <a:p>
            <a:pPr marL="0" indent="0">
              <a:buNone/>
            </a:pPr>
            <a:r>
              <a:rPr lang="en-GB" sz="2400" b="1" dirty="0" smtClean="0"/>
              <a:t>Healthcare: 	</a:t>
            </a:r>
            <a:r>
              <a:rPr lang="en-GB" sz="2400" dirty="0" smtClean="0"/>
              <a:t>Surgery</a:t>
            </a:r>
          </a:p>
          <a:p>
            <a:pPr marL="0" indent="0">
              <a:buNone/>
            </a:pPr>
            <a:endParaRPr lang="en-GB" sz="2400" dirty="0"/>
          </a:p>
          <a:p>
            <a:pPr marL="0" indent="0">
              <a:buNone/>
            </a:pPr>
            <a:r>
              <a:rPr lang="en-GB" sz="2400" b="1" dirty="0" smtClean="0"/>
              <a:t>Power: 	</a:t>
            </a:r>
            <a:r>
              <a:rPr lang="en-GB" sz="2400" dirty="0" smtClean="0"/>
              <a:t>Electricity outages, no gas</a:t>
            </a:r>
          </a:p>
          <a:p>
            <a:pPr marL="0" indent="0">
              <a:buNone/>
            </a:pPr>
            <a:endParaRPr lang="en-GB" sz="2400" dirty="0" smtClean="0"/>
          </a:p>
          <a:p>
            <a:pPr marL="0" indent="0">
              <a:buNone/>
            </a:pPr>
            <a:r>
              <a:rPr lang="en-GB" sz="2400" b="1" dirty="0" smtClean="0"/>
              <a:t>Communications: </a:t>
            </a:r>
            <a:r>
              <a:rPr lang="en-GB" sz="2400" dirty="0" smtClean="0"/>
              <a:t>Broadband, Mobile phone coverage</a:t>
            </a:r>
          </a:p>
        </p:txBody>
      </p:sp>
      <p:sp>
        <p:nvSpPr>
          <p:cNvPr id="5" name="Text Placeholder 4"/>
          <p:cNvSpPr>
            <a:spLocks noGrp="1"/>
          </p:cNvSpPr>
          <p:nvPr>
            <p:ph type="body" sz="quarter" idx="13"/>
          </p:nvPr>
        </p:nvSpPr>
        <p:spPr>
          <a:xfrm>
            <a:off x="447676" y="436563"/>
            <a:ext cx="8258174" cy="773112"/>
          </a:xfrm>
        </p:spPr>
        <p:txBody>
          <a:bodyPr>
            <a:noAutofit/>
          </a:bodyPr>
          <a:lstStyle/>
          <a:p>
            <a:r>
              <a:rPr lang="en-GB" sz="3600" dirty="0" smtClean="0">
                <a:solidFill>
                  <a:schemeClr val="tx1"/>
                </a:solidFill>
              </a:rPr>
              <a:t>How will this effect Woolverstone?</a:t>
            </a:r>
            <a:endParaRPr lang="en-GB" sz="3600" dirty="0">
              <a:solidFill>
                <a:schemeClr val="tx1"/>
              </a:solidFill>
            </a:endParaRPr>
          </a:p>
        </p:txBody>
      </p:sp>
    </p:spTree>
    <p:extLst>
      <p:ext uri="{BB962C8B-B14F-4D97-AF65-F5344CB8AC3E}">
        <p14:creationId xmlns:p14="http://schemas.microsoft.com/office/powerpoint/2010/main" val="351434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390650"/>
            <a:ext cx="8229600" cy="4735513"/>
          </a:xfrm>
        </p:spPr>
        <p:txBody>
          <a:bodyPr>
            <a:normAutofit lnSpcReduction="10000"/>
          </a:bodyPr>
          <a:lstStyle/>
          <a:p>
            <a:pPr marL="0" indent="0">
              <a:buNone/>
            </a:pPr>
            <a:r>
              <a:rPr lang="en-GB" sz="2400" b="1" dirty="0" smtClean="0"/>
              <a:t>Settlement boundary</a:t>
            </a:r>
          </a:p>
          <a:p>
            <a:pPr marL="0" indent="0">
              <a:buNone/>
            </a:pPr>
            <a:endParaRPr lang="en-GB" sz="2400" b="1" dirty="0" smtClean="0"/>
          </a:p>
          <a:p>
            <a:pPr marL="0" indent="0">
              <a:buNone/>
            </a:pPr>
            <a:r>
              <a:rPr lang="en-GB" sz="2400" b="1" dirty="0" smtClean="0"/>
              <a:t>A </a:t>
            </a:r>
            <a:r>
              <a:rPr lang="en-GB" sz="2400" b="1" dirty="0"/>
              <a:t>settlement </a:t>
            </a:r>
            <a:r>
              <a:rPr lang="en-GB" sz="2400" b="1" dirty="0" smtClean="0"/>
              <a:t>boundary is </a:t>
            </a:r>
            <a:r>
              <a:rPr lang="en-GB" sz="2400" b="1" dirty="0"/>
              <a:t>normally a line drawn around a settlement in the Proposals Map of a Local Plan. The Local Plan generally allows for development within the boundary and resists development outside</a:t>
            </a:r>
            <a:r>
              <a:rPr lang="en-GB" sz="2400" b="1" dirty="0" smtClean="0"/>
              <a:t>.</a:t>
            </a:r>
          </a:p>
          <a:p>
            <a:pPr marL="0" indent="0">
              <a:buNone/>
            </a:pPr>
            <a:endParaRPr lang="en-GB" sz="2400" b="1" dirty="0" smtClean="0"/>
          </a:p>
          <a:p>
            <a:pPr marL="0" indent="0">
              <a:buNone/>
            </a:pPr>
            <a:r>
              <a:rPr lang="en-GB" sz="2400" b="1" dirty="0" smtClean="0"/>
              <a:t>The proposal to move the settlement boundary round </a:t>
            </a:r>
            <a:r>
              <a:rPr lang="en-GB" sz="2400" b="1" dirty="0"/>
              <a:t>D</a:t>
            </a:r>
            <a:r>
              <a:rPr lang="en-GB" sz="2400" b="1" dirty="0" smtClean="0"/>
              <a:t>airy House and Thatched Cottage could have implications on the desire of the owner of the Walled </a:t>
            </a:r>
            <a:r>
              <a:rPr lang="en-GB" sz="2400" b="1" dirty="0"/>
              <a:t>G</a:t>
            </a:r>
            <a:r>
              <a:rPr lang="en-GB" sz="2400" b="1" dirty="0" smtClean="0"/>
              <a:t>arden build within the walled garden area and the loss of integrity of a Grade 2 listed structure linked to the Hall and the Park.</a:t>
            </a:r>
          </a:p>
        </p:txBody>
      </p:sp>
      <p:sp>
        <p:nvSpPr>
          <p:cNvPr id="5" name="Text Placeholder 4"/>
          <p:cNvSpPr>
            <a:spLocks noGrp="1"/>
          </p:cNvSpPr>
          <p:nvPr>
            <p:ph type="body" sz="quarter" idx="13"/>
          </p:nvPr>
        </p:nvSpPr>
        <p:spPr>
          <a:xfrm>
            <a:off x="447676" y="436563"/>
            <a:ext cx="8258174" cy="773112"/>
          </a:xfrm>
        </p:spPr>
        <p:txBody>
          <a:bodyPr>
            <a:noAutofit/>
          </a:bodyPr>
          <a:lstStyle/>
          <a:p>
            <a:r>
              <a:rPr lang="en-GB" sz="3600" dirty="0" smtClean="0">
                <a:solidFill>
                  <a:schemeClr val="tx1"/>
                </a:solidFill>
              </a:rPr>
              <a:t>How will this effect Woolverstone?</a:t>
            </a:r>
            <a:endParaRPr lang="en-GB" sz="3600" dirty="0">
              <a:solidFill>
                <a:schemeClr val="tx1"/>
              </a:solidFill>
            </a:endParaRPr>
          </a:p>
        </p:txBody>
      </p:sp>
    </p:spTree>
    <p:extLst>
      <p:ext uri="{BB962C8B-B14F-4D97-AF65-F5344CB8AC3E}">
        <p14:creationId xmlns:p14="http://schemas.microsoft.com/office/powerpoint/2010/main" val="32178298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47676" y="436563"/>
            <a:ext cx="8258174" cy="1211262"/>
          </a:xfrm>
        </p:spPr>
        <p:txBody>
          <a:bodyPr>
            <a:noAutofit/>
          </a:bodyPr>
          <a:lstStyle/>
          <a:p>
            <a:r>
              <a:rPr lang="en-GB" sz="3600" dirty="0" smtClean="0">
                <a:solidFill>
                  <a:schemeClr val="tx1"/>
                </a:solidFill>
              </a:rPr>
              <a:t>How will this effect Woolverstone?</a:t>
            </a:r>
            <a:endParaRPr lang="en-GB" sz="3600" dirty="0">
              <a:solidFill>
                <a:schemeClr val="tx1"/>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1" y="1295400"/>
            <a:ext cx="8982074"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50577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47676" y="436562"/>
            <a:ext cx="8258174" cy="1106487"/>
          </a:xfrm>
        </p:spPr>
        <p:txBody>
          <a:bodyPr>
            <a:noAutofit/>
          </a:bodyPr>
          <a:lstStyle/>
          <a:p>
            <a:r>
              <a:rPr lang="en-GB" sz="3600" dirty="0" smtClean="0">
                <a:solidFill>
                  <a:schemeClr val="tx1"/>
                </a:solidFill>
              </a:rPr>
              <a:t>How will this effect Woolverstone?</a:t>
            </a:r>
          </a:p>
          <a:p>
            <a:r>
              <a:rPr lang="en-GB" sz="3600" dirty="0" smtClean="0">
                <a:solidFill>
                  <a:schemeClr val="tx1"/>
                </a:solidFill>
              </a:rPr>
              <a:t>How will this effect the Peninsula?</a:t>
            </a:r>
            <a:endParaRPr lang="en-GB" sz="3600" dirty="0">
              <a:solidFill>
                <a:schemeClr val="tx1"/>
              </a:solidFill>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00808"/>
            <a:ext cx="8229600" cy="4425355"/>
          </a:xfrm>
        </p:spPr>
      </p:pic>
    </p:spTree>
    <p:extLst>
      <p:ext uri="{BB962C8B-B14F-4D97-AF65-F5344CB8AC3E}">
        <p14:creationId xmlns:p14="http://schemas.microsoft.com/office/powerpoint/2010/main" val="29398942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390650"/>
            <a:ext cx="8229600" cy="4735513"/>
          </a:xfrm>
        </p:spPr>
        <p:txBody>
          <a:bodyPr>
            <a:normAutofit/>
          </a:bodyPr>
          <a:lstStyle/>
          <a:p>
            <a:pPr marL="0" indent="0">
              <a:buNone/>
            </a:pPr>
            <a:r>
              <a:rPr lang="en-GB" sz="2800" b="1" dirty="0" smtClean="0"/>
              <a:t>Shotley Peninsula cluster?</a:t>
            </a:r>
          </a:p>
          <a:p>
            <a:pPr marL="0" indent="0">
              <a:buNone/>
            </a:pPr>
            <a:endParaRPr lang="en-GB" sz="2400" dirty="0" smtClean="0"/>
          </a:p>
          <a:p>
            <a:r>
              <a:rPr lang="en-GB" sz="2400" dirty="0" smtClean="0"/>
              <a:t>The Shotley </a:t>
            </a:r>
            <a:r>
              <a:rPr lang="en-GB" sz="2400" dirty="0"/>
              <a:t>Peninsula has been identified as a unique area of </a:t>
            </a:r>
            <a:r>
              <a:rPr lang="en-GB" sz="2400" dirty="0" smtClean="0"/>
              <a:t>landscape by BDC</a:t>
            </a:r>
          </a:p>
          <a:p>
            <a:r>
              <a:rPr lang="en-GB" sz="2400" dirty="0" smtClean="0"/>
              <a:t>Projected 11% of housing development over the next 18 years </a:t>
            </a:r>
          </a:p>
          <a:p>
            <a:r>
              <a:rPr lang="en-GB" sz="2400" dirty="0" smtClean="0"/>
              <a:t>If all the building identified in the NLP were to happen there would be an increase of </a:t>
            </a:r>
            <a:r>
              <a:rPr lang="en-GB" sz="2400" b="1" dirty="0" smtClean="0"/>
              <a:t>at least </a:t>
            </a:r>
            <a:r>
              <a:rPr lang="en-GB" sz="2400" dirty="0" smtClean="0"/>
              <a:t>2000 people on the Peninsula</a:t>
            </a:r>
          </a:p>
          <a:p>
            <a:r>
              <a:rPr lang="en-GB" sz="2400" dirty="0" smtClean="0"/>
              <a:t>We think the Peninsula should be viewed as an entity and strategic planning safeguard its beauty.</a:t>
            </a:r>
          </a:p>
          <a:p>
            <a:endParaRPr lang="en-GB" sz="2400" dirty="0" smtClean="0"/>
          </a:p>
        </p:txBody>
      </p:sp>
      <p:sp>
        <p:nvSpPr>
          <p:cNvPr id="5" name="Text Placeholder 4"/>
          <p:cNvSpPr>
            <a:spLocks noGrp="1"/>
          </p:cNvSpPr>
          <p:nvPr>
            <p:ph type="body" sz="quarter" idx="13"/>
          </p:nvPr>
        </p:nvSpPr>
        <p:spPr>
          <a:xfrm>
            <a:off x="447676" y="436563"/>
            <a:ext cx="8258174" cy="773112"/>
          </a:xfrm>
        </p:spPr>
        <p:txBody>
          <a:bodyPr>
            <a:noAutofit/>
          </a:bodyPr>
          <a:lstStyle/>
          <a:p>
            <a:r>
              <a:rPr lang="en-GB" sz="3600" dirty="0" smtClean="0">
                <a:solidFill>
                  <a:schemeClr val="tx1"/>
                </a:solidFill>
              </a:rPr>
              <a:t>How will this effect Woolverstone?</a:t>
            </a:r>
            <a:endParaRPr lang="en-GB" sz="3600" dirty="0">
              <a:solidFill>
                <a:schemeClr val="tx1"/>
              </a:solidFill>
            </a:endParaRPr>
          </a:p>
        </p:txBody>
      </p:sp>
    </p:spTree>
    <p:extLst>
      <p:ext uri="{BB962C8B-B14F-4D97-AF65-F5344CB8AC3E}">
        <p14:creationId xmlns:p14="http://schemas.microsoft.com/office/powerpoint/2010/main" val="11188863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390650"/>
            <a:ext cx="8229600" cy="4735513"/>
          </a:xfrm>
        </p:spPr>
        <p:txBody>
          <a:bodyPr>
            <a:normAutofit/>
          </a:bodyPr>
          <a:lstStyle/>
          <a:p>
            <a:pPr marL="0" indent="0">
              <a:buNone/>
            </a:pPr>
            <a:r>
              <a:rPr lang="en-GB" sz="2400" dirty="0" smtClean="0"/>
              <a:t>You can take part in the consultation process:</a:t>
            </a:r>
          </a:p>
          <a:p>
            <a:r>
              <a:rPr lang="en-GB" sz="2400" dirty="0" smtClean="0"/>
              <a:t>On line interactive consultation</a:t>
            </a:r>
          </a:p>
          <a:p>
            <a:endParaRPr lang="en-GB" sz="2400" dirty="0"/>
          </a:p>
          <a:p>
            <a:pPr marL="0" indent="0">
              <a:buNone/>
            </a:pPr>
            <a:r>
              <a:rPr lang="en-GB" sz="2400" smtClean="0"/>
              <a:t>Or;</a:t>
            </a:r>
          </a:p>
          <a:p>
            <a:pPr marL="0" indent="0">
              <a:buNone/>
            </a:pPr>
            <a:endParaRPr lang="en-GB" sz="2400" dirty="0" smtClean="0"/>
          </a:p>
          <a:p>
            <a:r>
              <a:rPr lang="en-GB" sz="2400" dirty="0"/>
              <a:t>E</a:t>
            </a:r>
            <a:r>
              <a:rPr lang="en-GB" sz="2400" dirty="0" smtClean="0"/>
              <a:t>mail</a:t>
            </a:r>
          </a:p>
          <a:p>
            <a:r>
              <a:rPr lang="en-GB" sz="2400" dirty="0" smtClean="0"/>
              <a:t>Paper response – using pre-printed form </a:t>
            </a:r>
            <a:r>
              <a:rPr lang="en-GB" sz="2400" dirty="0"/>
              <a:t>o</a:t>
            </a:r>
            <a:r>
              <a:rPr lang="en-GB" sz="2400" dirty="0" smtClean="0"/>
              <a:t>r letter</a:t>
            </a:r>
          </a:p>
          <a:p>
            <a:endParaRPr lang="en-GB" sz="2400" dirty="0" smtClean="0"/>
          </a:p>
        </p:txBody>
      </p:sp>
      <p:sp>
        <p:nvSpPr>
          <p:cNvPr id="5" name="Text Placeholder 4"/>
          <p:cNvSpPr>
            <a:spLocks noGrp="1"/>
          </p:cNvSpPr>
          <p:nvPr>
            <p:ph type="body" sz="quarter" idx="13"/>
          </p:nvPr>
        </p:nvSpPr>
        <p:spPr>
          <a:xfrm>
            <a:off x="447676" y="436563"/>
            <a:ext cx="8258174" cy="773112"/>
          </a:xfrm>
        </p:spPr>
        <p:txBody>
          <a:bodyPr>
            <a:noAutofit/>
          </a:bodyPr>
          <a:lstStyle/>
          <a:p>
            <a:r>
              <a:rPr lang="en-GB" sz="3600" dirty="0" smtClean="0">
                <a:solidFill>
                  <a:schemeClr val="tx1"/>
                </a:solidFill>
              </a:rPr>
              <a:t>What’s next?</a:t>
            </a:r>
            <a:endParaRPr lang="en-GB" sz="3600" dirty="0">
              <a:solidFill>
                <a:schemeClr val="tx1"/>
              </a:solidFill>
            </a:endParaRPr>
          </a:p>
        </p:txBody>
      </p:sp>
    </p:spTree>
    <p:extLst>
      <p:ext uri="{BB962C8B-B14F-4D97-AF65-F5344CB8AC3E}">
        <p14:creationId xmlns:p14="http://schemas.microsoft.com/office/powerpoint/2010/main" val="3159560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11560" y="112713"/>
            <a:ext cx="6264275" cy="431775"/>
          </a:xfrm>
        </p:spPr>
        <p:txBody>
          <a:bodyPr>
            <a:noAutofit/>
          </a:bodyPr>
          <a:lstStyle/>
          <a:p>
            <a:r>
              <a:rPr lang="en-GB" sz="2800" b="1" dirty="0" smtClean="0">
                <a:solidFill>
                  <a:schemeClr val="tx1"/>
                </a:solidFill>
              </a:rPr>
              <a:t>Online website information</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801" y="836712"/>
            <a:ext cx="5756697" cy="31066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5699" y="3770631"/>
            <a:ext cx="5504853" cy="29707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932040" y="2348880"/>
            <a:ext cx="4248472" cy="1292662"/>
          </a:xfrm>
          <a:prstGeom prst="rect">
            <a:avLst/>
          </a:prstGeom>
          <a:noFill/>
        </p:spPr>
        <p:txBody>
          <a:bodyPr wrap="square" rtlCol="0">
            <a:spAutoFit/>
          </a:bodyPr>
          <a:lstStyle/>
          <a:p>
            <a:r>
              <a:rPr lang="en-GB" sz="2000" b="1" dirty="0" smtClean="0">
                <a:hlinkClick r:id="rId5"/>
              </a:rPr>
              <a:t>www.babergh.gov.uk/jointlocalplan</a:t>
            </a:r>
            <a:r>
              <a:rPr lang="en-GB" sz="2000" b="1" dirty="0" smtClean="0"/>
              <a:t> </a:t>
            </a:r>
          </a:p>
          <a:p>
            <a:endParaRPr lang="en-GB" sz="2000" b="1" dirty="0"/>
          </a:p>
          <a:p>
            <a:r>
              <a:rPr lang="en-GB" sz="2000" b="1" dirty="0" smtClean="0">
                <a:hlinkClick r:id="rId6"/>
              </a:rPr>
              <a:t>www.midsuffolk.gov.uk/jointlocalplan</a:t>
            </a:r>
            <a:endParaRPr lang="en-GB" sz="2000" b="1" dirty="0" smtClean="0"/>
          </a:p>
          <a:p>
            <a:endParaRPr lang="en-GB" b="1" dirty="0"/>
          </a:p>
        </p:txBody>
      </p:sp>
      <p:sp>
        <p:nvSpPr>
          <p:cNvPr id="7" name="TextBox 6"/>
          <p:cNvSpPr txBox="1"/>
          <p:nvPr/>
        </p:nvSpPr>
        <p:spPr>
          <a:xfrm>
            <a:off x="107504" y="4077072"/>
            <a:ext cx="4680520" cy="2400657"/>
          </a:xfrm>
          <a:prstGeom prst="rect">
            <a:avLst/>
          </a:prstGeom>
          <a:noFill/>
        </p:spPr>
        <p:txBody>
          <a:bodyPr wrap="square" rtlCol="0">
            <a:spAutoFit/>
          </a:bodyPr>
          <a:lstStyle/>
          <a:p>
            <a:pPr>
              <a:lnSpc>
                <a:spcPct val="150000"/>
              </a:lnSpc>
            </a:pPr>
            <a:r>
              <a:rPr lang="en-GB" sz="2000" dirty="0" smtClean="0"/>
              <a:t>Access to:</a:t>
            </a:r>
          </a:p>
          <a:p>
            <a:pPr marL="285750" indent="-285750">
              <a:lnSpc>
                <a:spcPct val="150000"/>
              </a:lnSpc>
              <a:buFont typeface="Arial" panose="020B0604020202020204" pitchFamily="34" charset="0"/>
              <a:buChar char="•"/>
            </a:pPr>
            <a:r>
              <a:rPr lang="en-GB" sz="2000" dirty="0" smtClean="0"/>
              <a:t>Consultation Portal – online comments</a:t>
            </a:r>
          </a:p>
          <a:p>
            <a:pPr marL="285750" indent="-285750">
              <a:lnSpc>
                <a:spcPct val="150000"/>
              </a:lnSpc>
              <a:buFont typeface="Arial" panose="020B0604020202020204" pitchFamily="34" charset="0"/>
              <a:buChar char="•"/>
            </a:pPr>
            <a:r>
              <a:rPr lang="en-GB" sz="2000" dirty="0" smtClean="0"/>
              <a:t>Online mapping – view sites/boundaries</a:t>
            </a:r>
          </a:p>
          <a:p>
            <a:pPr marL="285750" indent="-285750">
              <a:lnSpc>
                <a:spcPct val="150000"/>
              </a:lnSpc>
              <a:buFont typeface="Arial" panose="020B0604020202020204" pitchFamily="34" charset="0"/>
              <a:buChar char="•"/>
            </a:pPr>
            <a:r>
              <a:rPr lang="en-GB" sz="2000" dirty="0" smtClean="0"/>
              <a:t>Public event dates and venues</a:t>
            </a:r>
          </a:p>
          <a:p>
            <a:pPr marL="285750" indent="-285750">
              <a:lnSpc>
                <a:spcPct val="150000"/>
              </a:lnSpc>
              <a:buFont typeface="Arial" panose="020B0604020202020204" pitchFamily="34" charset="0"/>
              <a:buChar char="•"/>
            </a:pPr>
            <a:r>
              <a:rPr lang="en-GB" sz="2000" dirty="0" smtClean="0"/>
              <a:t>Published document locations</a:t>
            </a:r>
            <a:endParaRPr lang="en-GB" sz="2000" dirty="0"/>
          </a:p>
        </p:txBody>
      </p:sp>
    </p:spTree>
    <p:extLst>
      <p:ext uri="{BB962C8B-B14F-4D97-AF65-F5344CB8AC3E}">
        <p14:creationId xmlns:p14="http://schemas.microsoft.com/office/powerpoint/2010/main" val="6693632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11560" y="74613"/>
            <a:ext cx="6264275" cy="431775"/>
          </a:xfrm>
        </p:spPr>
        <p:txBody>
          <a:bodyPr>
            <a:noAutofit/>
          </a:bodyPr>
          <a:lstStyle/>
          <a:p>
            <a:r>
              <a:rPr lang="en-GB" sz="2800" b="1" dirty="0" smtClean="0">
                <a:solidFill>
                  <a:schemeClr val="tx1"/>
                </a:solidFill>
              </a:rPr>
              <a:t>Online consultation system</a:t>
            </a:r>
            <a:endParaRPr lang="en-GB" sz="2800" b="1" dirty="0">
              <a:solidFill>
                <a:schemeClr val="tx1"/>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836712"/>
            <a:ext cx="5671441" cy="3060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2027" y="3356992"/>
            <a:ext cx="6004470" cy="32403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83568" y="4492277"/>
            <a:ext cx="2880320" cy="1697068"/>
          </a:xfrm>
          <a:prstGeom prst="rect">
            <a:avLst/>
          </a:prstGeom>
          <a:noFill/>
        </p:spPr>
        <p:txBody>
          <a:bodyPr wrap="square" rtlCol="0">
            <a:spAutoFit/>
          </a:bodyPr>
          <a:lstStyle/>
          <a:p>
            <a:pPr>
              <a:lnSpc>
                <a:spcPct val="150000"/>
              </a:lnSpc>
            </a:pPr>
            <a:r>
              <a:rPr lang="en-GB" sz="2400" dirty="0" smtClean="0"/>
              <a:t>Interactive online </a:t>
            </a:r>
          </a:p>
          <a:p>
            <a:pPr>
              <a:lnSpc>
                <a:spcPct val="150000"/>
              </a:lnSpc>
            </a:pPr>
            <a:r>
              <a:rPr lang="en-GB" sz="2400" dirty="0" smtClean="0"/>
              <a:t>Joint Local Plan </a:t>
            </a:r>
          </a:p>
          <a:p>
            <a:pPr>
              <a:lnSpc>
                <a:spcPct val="150000"/>
              </a:lnSpc>
            </a:pPr>
            <a:r>
              <a:rPr lang="en-GB" sz="2400" dirty="0" smtClean="0"/>
              <a:t>document</a:t>
            </a:r>
            <a:endParaRPr lang="en-GB" sz="2400" dirty="0"/>
          </a:p>
        </p:txBody>
      </p:sp>
    </p:spTree>
    <p:extLst>
      <p:ext uri="{BB962C8B-B14F-4D97-AF65-F5344CB8AC3E}">
        <p14:creationId xmlns:p14="http://schemas.microsoft.com/office/powerpoint/2010/main" val="31842998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11560" y="74613"/>
            <a:ext cx="6264275" cy="431775"/>
          </a:xfrm>
        </p:spPr>
        <p:txBody>
          <a:bodyPr>
            <a:noAutofit/>
          </a:bodyPr>
          <a:lstStyle/>
          <a:p>
            <a:r>
              <a:rPr lang="en-GB" sz="2800" b="1" dirty="0" smtClean="0">
                <a:solidFill>
                  <a:schemeClr val="tx1"/>
                </a:solidFill>
              </a:rPr>
              <a:t>Online mapping tool</a:t>
            </a:r>
            <a:endParaRPr lang="en-GB" sz="2800" b="1" dirty="0">
              <a:solidFill>
                <a:schemeClr val="tx1"/>
              </a:solidFill>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93905"/>
            <a:ext cx="5542546" cy="299107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8578" y="2924944"/>
            <a:ext cx="6911822" cy="373001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7" name="TextBox 6"/>
          <p:cNvSpPr txBox="1"/>
          <p:nvPr/>
        </p:nvSpPr>
        <p:spPr>
          <a:xfrm>
            <a:off x="5868144" y="980728"/>
            <a:ext cx="3595158" cy="2123658"/>
          </a:xfrm>
          <a:prstGeom prst="rect">
            <a:avLst/>
          </a:prstGeom>
          <a:noFill/>
        </p:spPr>
        <p:txBody>
          <a:bodyPr wrap="square" rtlCol="0">
            <a:spAutoFit/>
          </a:bodyPr>
          <a:lstStyle/>
          <a:p>
            <a:pPr marL="285750" indent="-285750">
              <a:buFont typeface="Arial" panose="020B0604020202020204" pitchFamily="34" charset="0"/>
              <a:buChar char="•"/>
            </a:pPr>
            <a:r>
              <a:rPr lang="en-GB" sz="2000" b="1" dirty="0" smtClean="0"/>
              <a:t>SHELAA sites</a:t>
            </a:r>
          </a:p>
          <a:p>
            <a:r>
              <a:rPr lang="en-GB" dirty="0"/>
              <a:t> </a:t>
            </a:r>
            <a:r>
              <a:rPr lang="en-GB" dirty="0" smtClean="0"/>
              <a:t>     </a:t>
            </a:r>
            <a:r>
              <a:rPr lang="en-GB" sz="1600" dirty="0" smtClean="0"/>
              <a:t>(both potential and discounted)</a:t>
            </a:r>
          </a:p>
          <a:p>
            <a:pPr marL="285750" indent="-285750">
              <a:buFont typeface="Arial" panose="020B0604020202020204" pitchFamily="34" charset="0"/>
              <a:buChar char="•"/>
            </a:pPr>
            <a:r>
              <a:rPr lang="en-GB" sz="2000" b="1" dirty="0" smtClean="0"/>
              <a:t>Settlement boundaries</a:t>
            </a:r>
          </a:p>
          <a:p>
            <a:r>
              <a:rPr lang="en-GB" dirty="0" smtClean="0"/>
              <a:t>      </a:t>
            </a:r>
            <a:r>
              <a:rPr lang="en-GB" sz="1600" dirty="0" smtClean="0"/>
              <a:t>(existing and proposed)</a:t>
            </a:r>
            <a:endParaRPr lang="en-GB" dirty="0" smtClean="0"/>
          </a:p>
          <a:p>
            <a:pPr marL="285750" indent="-285750">
              <a:buFont typeface="Arial" panose="020B0604020202020204" pitchFamily="34" charset="0"/>
              <a:buChar char="•"/>
            </a:pPr>
            <a:r>
              <a:rPr lang="en-GB" sz="2000" b="1" dirty="0" smtClean="0"/>
              <a:t>Town centre boundaries</a:t>
            </a:r>
          </a:p>
          <a:p>
            <a:r>
              <a:rPr lang="en-GB" dirty="0" smtClean="0"/>
              <a:t>      </a:t>
            </a:r>
            <a:r>
              <a:rPr lang="en-GB" sz="1600" dirty="0" smtClean="0"/>
              <a:t>(existing and proposed)</a:t>
            </a:r>
            <a:endParaRPr lang="en-GB" dirty="0" smtClean="0"/>
          </a:p>
          <a:p>
            <a:r>
              <a:rPr lang="en-GB" dirty="0" smtClean="0"/>
              <a:t>      </a:t>
            </a:r>
          </a:p>
        </p:txBody>
      </p:sp>
    </p:spTree>
    <p:extLst>
      <p:ext uri="{BB962C8B-B14F-4D97-AF65-F5344CB8AC3E}">
        <p14:creationId xmlns:p14="http://schemas.microsoft.com/office/powerpoint/2010/main" val="3821800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GB" dirty="0" smtClean="0"/>
              <a:t>Consultation time scale </a:t>
            </a:r>
            <a:endParaRPr lang="en-GB" dirty="0"/>
          </a:p>
        </p:txBody>
      </p:sp>
      <p:sp>
        <p:nvSpPr>
          <p:cNvPr id="11" name="Subtitle 10"/>
          <p:cNvSpPr txBox="1">
            <a:spLocks noGrp="1"/>
          </p:cNvSpPr>
          <p:nvPr>
            <p:ph type="subTitle" idx="1"/>
          </p:nvPr>
        </p:nvSpPr>
        <p:spPr>
          <a:xfrm>
            <a:off x="695325" y="2733675"/>
            <a:ext cx="7734299" cy="3010055"/>
          </a:xfrm>
          <a:prstGeom prst="rect">
            <a:avLst/>
          </a:prstGeom>
          <a:noFill/>
        </p:spPr>
        <p:txBody>
          <a:bodyPr wrap="square" rtlCol="0">
            <a:spAutoFit/>
          </a:bodyPr>
          <a:lstStyle/>
          <a:p>
            <a:pPr algn="ctr"/>
            <a:r>
              <a:rPr lang="en-GB" sz="2800" b="1" dirty="0" smtClean="0"/>
              <a:t>21</a:t>
            </a:r>
            <a:r>
              <a:rPr lang="en-GB" sz="2800" b="1" baseline="30000" dirty="0" smtClean="0"/>
              <a:t>st</a:t>
            </a:r>
            <a:r>
              <a:rPr lang="en-GB" sz="2800" b="1" dirty="0" smtClean="0"/>
              <a:t> August 2017 – 5 p.m. 10</a:t>
            </a:r>
            <a:r>
              <a:rPr lang="en-GB" sz="2800" b="1" baseline="30000" dirty="0" smtClean="0"/>
              <a:t>th</a:t>
            </a:r>
            <a:r>
              <a:rPr lang="en-GB" sz="2800" b="1" dirty="0" smtClean="0"/>
              <a:t> November 2017</a:t>
            </a:r>
            <a:r>
              <a:rPr lang="en-GB" sz="2800" dirty="0" smtClean="0"/>
              <a:t> </a:t>
            </a:r>
          </a:p>
          <a:p>
            <a:pPr algn="ctr"/>
            <a:r>
              <a:rPr lang="en-GB" sz="2800" dirty="0" smtClean="0"/>
              <a:t>Email: </a:t>
            </a:r>
            <a:r>
              <a:rPr lang="en-GB" sz="2800" dirty="0" smtClean="0">
                <a:hlinkClick r:id="rId2"/>
              </a:rPr>
              <a:t>localplan@baberghmidsuffolk.gov.uk</a:t>
            </a:r>
            <a:r>
              <a:rPr lang="en-GB" sz="2800" dirty="0" smtClean="0"/>
              <a:t> </a:t>
            </a:r>
          </a:p>
          <a:p>
            <a:pPr algn="ctr"/>
            <a:r>
              <a:rPr lang="en-GB" sz="2800" dirty="0" smtClean="0">
                <a:hlinkClick r:id="rId3"/>
              </a:rPr>
              <a:t>www.babergh.gov.uk/jointlocalplan</a:t>
            </a:r>
            <a:r>
              <a:rPr lang="en-GB" sz="2800" dirty="0"/>
              <a:t> </a:t>
            </a:r>
            <a:r>
              <a:rPr lang="en-GB" sz="2800" dirty="0" smtClean="0"/>
              <a:t>or </a:t>
            </a:r>
            <a:r>
              <a:rPr lang="en-GB" sz="2800" dirty="0" smtClean="0">
                <a:hlinkClick r:id="rId4"/>
              </a:rPr>
              <a:t>www.midsuffolk.gov.uk/jointlocalplan</a:t>
            </a:r>
            <a:r>
              <a:rPr lang="en-GB" sz="2800" dirty="0" smtClean="0"/>
              <a:t> </a:t>
            </a:r>
          </a:p>
          <a:p>
            <a:pPr algn="ctr"/>
            <a:endParaRPr lang="en-GB" dirty="0"/>
          </a:p>
        </p:txBody>
      </p:sp>
    </p:spTree>
    <p:extLst>
      <p:ext uri="{BB962C8B-B14F-4D97-AF65-F5344CB8AC3E}">
        <p14:creationId xmlns:p14="http://schemas.microsoft.com/office/powerpoint/2010/main" val="90888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11560" y="65088"/>
            <a:ext cx="6264275" cy="431775"/>
          </a:xfrm>
        </p:spPr>
        <p:txBody>
          <a:bodyPr>
            <a:noAutofit/>
          </a:bodyPr>
          <a:lstStyle/>
          <a:p>
            <a:r>
              <a:rPr lang="en-GB" sz="2800" b="1" dirty="0" smtClean="0">
                <a:solidFill>
                  <a:schemeClr val="tx1"/>
                </a:solidFill>
              </a:rPr>
              <a:t>Making document comments online</a:t>
            </a:r>
            <a:endParaRPr lang="en-GB" sz="2800" b="1" dirty="0">
              <a:solidFill>
                <a:schemeClr val="tx1"/>
              </a:solidFill>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620688"/>
            <a:ext cx="6480720" cy="349737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5349" y="1556792"/>
            <a:ext cx="6773196" cy="43204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1520" y="4293096"/>
            <a:ext cx="9011891" cy="2246769"/>
          </a:xfrm>
          <a:prstGeom prst="rect">
            <a:avLst/>
          </a:prstGeom>
          <a:noFill/>
        </p:spPr>
        <p:txBody>
          <a:bodyPr wrap="none" rtlCol="0">
            <a:spAutoFit/>
          </a:bodyPr>
          <a:lstStyle/>
          <a:p>
            <a:r>
              <a:rPr lang="en-GB" sz="2000" dirty="0" smtClean="0"/>
              <a:t>Click pen icon next to specific </a:t>
            </a:r>
          </a:p>
          <a:p>
            <a:r>
              <a:rPr lang="en-GB" sz="2000" dirty="0" smtClean="0"/>
              <a:t>question or document text you </a:t>
            </a:r>
          </a:p>
          <a:p>
            <a:r>
              <a:rPr lang="en-GB" sz="2000" dirty="0" smtClean="0"/>
              <a:t>want to comment upon.</a:t>
            </a:r>
          </a:p>
          <a:p>
            <a:endParaRPr lang="en-GB" sz="2000" dirty="0" smtClean="0"/>
          </a:p>
          <a:p>
            <a:endParaRPr lang="en-GB" sz="2000" dirty="0"/>
          </a:p>
          <a:p>
            <a:r>
              <a:rPr lang="en-GB" sz="2000" dirty="0" smtClean="0"/>
              <a:t>If not already registered or logged in, you will be prompted to enter your details.</a:t>
            </a:r>
          </a:p>
          <a:p>
            <a:r>
              <a:rPr lang="en-GB" sz="2000" dirty="0" smtClean="0"/>
              <a:t>Return to the pen icon to then bring up comment box for that part of the document. </a:t>
            </a:r>
          </a:p>
        </p:txBody>
      </p:sp>
    </p:spTree>
    <p:extLst>
      <p:ext uri="{BB962C8B-B14F-4D97-AF65-F5344CB8AC3E}">
        <p14:creationId xmlns:p14="http://schemas.microsoft.com/office/powerpoint/2010/main" val="6080263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11560" y="65088"/>
            <a:ext cx="6264275" cy="431775"/>
          </a:xfrm>
        </p:spPr>
        <p:txBody>
          <a:bodyPr>
            <a:noAutofit/>
          </a:bodyPr>
          <a:lstStyle/>
          <a:p>
            <a:r>
              <a:rPr lang="en-GB" sz="2800" b="1" dirty="0" smtClean="0">
                <a:solidFill>
                  <a:schemeClr val="tx1"/>
                </a:solidFill>
              </a:rPr>
              <a:t>Making document comments online</a:t>
            </a:r>
            <a:endParaRPr lang="en-GB" sz="2800" b="1" dirty="0">
              <a:solidFill>
                <a:schemeClr val="tx1"/>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355" y="1196752"/>
            <a:ext cx="8673125" cy="46805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8620" y="6069330"/>
            <a:ext cx="4403898" cy="461665"/>
          </a:xfrm>
          <a:prstGeom prst="rect">
            <a:avLst/>
          </a:prstGeom>
          <a:noFill/>
        </p:spPr>
        <p:txBody>
          <a:bodyPr wrap="none" rtlCol="0">
            <a:spAutoFit/>
          </a:bodyPr>
          <a:lstStyle/>
          <a:p>
            <a:r>
              <a:rPr lang="en-GB" sz="2400" dirty="0" smtClean="0"/>
              <a:t>Online consultation comment box</a:t>
            </a:r>
            <a:endParaRPr lang="en-GB" sz="2400" dirty="0"/>
          </a:p>
        </p:txBody>
      </p:sp>
    </p:spTree>
    <p:extLst>
      <p:ext uri="{BB962C8B-B14F-4D97-AF65-F5344CB8AC3E}">
        <p14:creationId xmlns:p14="http://schemas.microsoft.com/office/powerpoint/2010/main" val="12476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81025" y="552450"/>
            <a:ext cx="6219825" cy="419100"/>
          </a:xfrm>
          <a:prstGeom prst="roundRect">
            <a:avLst/>
          </a:prstGeom>
          <a:solidFill>
            <a:srgbClr val="7AA84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 name="Text Placeholder 2"/>
          <p:cNvSpPr>
            <a:spLocks noGrp="1"/>
          </p:cNvSpPr>
          <p:nvPr>
            <p:ph type="body" sz="quarter" idx="13"/>
          </p:nvPr>
        </p:nvSpPr>
        <p:spPr>
          <a:xfrm>
            <a:off x="611560" y="103188"/>
            <a:ext cx="6027366" cy="431775"/>
          </a:xfrm>
        </p:spPr>
        <p:txBody>
          <a:bodyPr>
            <a:noAutofit/>
          </a:bodyPr>
          <a:lstStyle/>
          <a:p>
            <a:r>
              <a:rPr lang="en-GB" sz="2800" b="1" dirty="0" smtClean="0">
                <a:solidFill>
                  <a:schemeClr val="tx1"/>
                </a:solidFill>
              </a:rPr>
              <a:t>Making site / boundary comments online</a:t>
            </a:r>
            <a:endParaRPr lang="en-GB" sz="2800" b="1" dirty="0">
              <a:solidFill>
                <a:schemeClr val="tx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24744"/>
            <a:ext cx="8397230" cy="40324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65639" y="5157191"/>
            <a:ext cx="8399135" cy="1508105"/>
          </a:xfrm>
          <a:prstGeom prst="rect">
            <a:avLst/>
          </a:prstGeom>
          <a:noFill/>
        </p:spPr>
        <p:txBody>
          <a:bodyPr wrap="square" rtlCol="0">
            <a:spAutoFit/>
          </a:bodyPr>
          <a:lstStyle/>
          <a:p>
            <a:pPr algn="just"/>
            <a:r>
              <a:rPr lang="en-GB" sz="2000" dirty="0" smtClean="0"/>
              <a:t>Double click on a site, information will appear about the site(s) (type and status of site, site reference and site location). Click on the red site location text to be taken through to the interactive online system to make comments on the site.</a:t>
            </a:r>
          </a:p>
          <a:p>
            <a:pPr algn="just"/>
            <a:endParaRPr lang="en-GB" sz="1200" dirty="0" smtClean="0"/>
          </a:p>
          <a:p>
            <a:pPr algn="just"/>
            <a:r>
              <a:rPr lang="en-GB" sz="2000" dirty="0" smtClean="0"/>
              <a:t>The same approach applies to comments on proposed settlement boundaries.</a:t>
            </a:r>
            <a:endParaRPr lang="en-GB" sz="2000" dirty="0"/>
          </a:p>
        </p:txBody>
      </p:sp>
    </p:spTree>
    <p:extLst>
      <p:ext uri="{BB962C8B-B14F-4D97-AF65-F5344CB8AC3E}">
        <p14:creationId xmlns:p14="http://schemas.microsoft.com/office/powerpoint/2010/main" val="3204581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76225" y="5848350"/>
            <a:ext cx="8229600" cy="935038"/>
          </a:xfrm>
        </p:spPr>
        <p:txBody>
          <a:bodyPr>
            <a:normAutofit fontScale="92500" lnSpcReduction="20000"/>
          </a:bodyPr>
          <a:lstStyle/>
          <a:p>
            <a:pPr marL="0" lvl="0" indent="0" algn="ctr">
              <a:buNone/>
            </a:pPr>
            <a:r>
              <a:rPr lang="en-GB" sz="7200" i="1" dirty="0" smtClean="0">
                <a:solidFill>
                  <a:srgbClr val="5F5F5F"/>
                </a:solidFill>
                <a:latin typeface="Vivaldi" panose="03020602050506090804" pitchFamily="66" charset="0"/>
                <a:ea typeface="Meiryo" panose="020B0604030504040204" pitchFamily="34" charset="-128"/>
                <a:cs typeface="Meiryo" panose="020B0604030504040204" pitchFamily="34" charset="-128"/>
              </a:rPr>
              <a:t>Thank you</a:t>
            </a:r>
            <a:endParaRPr lang="en-GB" sz="7200" i="1" dirty="0">
              <a:solidFill>
                <a:srgbClr val="5F5F5F"/>
              </a:solidFill>
              <a:latin typeface="Vivaldi" panose="03020602050506090804" pitchFamily="66" charset="0"/>
              <a:ea typeface="Meiryo" panose="020B0604030504040204" pitchFamily="34" charset="-128"/>
              <a:cs typeface="Meiryo" panose="020B0604030504040204" pitchFamily="34" charset="-128"/>
            </a:endParaRPr>
          </a:p>
        </p:txBody>
      </p:sp>
      <p:sp>
        <p:nvSpPr>
          <p:cNvPr id="8" name="Text Placeholder 7"/>
          <p:cNvSpPr>
            <a:spLocks noGrp="1"/>
          </p:cNvSpPr>
          <p:nvPr>
            <p:ph type="body" sz="quarter" idx="13"/>
          </p:nvPr>
        </p:nvSpPr>
        <p:spPr>
          <a:xfrm>
            <a:off x="533400" y="350838"/>
            <a:ext cx="7886700" cy="2887662"/>
          </a:xfrm>
        </p:spPr>
        <p:txBody>
          <a:bodyPr/>
          <a:lstStyle/>
          <a:p>
            <a:r>
              <a:rPr lang="en-GB" sz="3200" dirty="0" smtClean="0">
                <a:solidFill>
                  <a:schemeClr val="tx1"/>
                </a:solidFill>
              </a:rPr>
              <a:t>Any questions? Any points for PC?</a:t>
            </a:r>
          </a:p>
          <a:p>
            <a:r>
              <a:rPr lang="en-GB" sz="3200" dirty="0" smtClean="0">
                <a:solidFill>
                  <a:schemeClr val="tx1"/>
                </a:solidFill>
              </a:rPr>
              <a:t>Written questions? </a:t>
            </a:r>
          </a:p>
          <a:p>
            <a:r>
              <a:rPr lang="en-GB" sz="3200" dirty="0" smtClean="0">
                <a:solidFill>
                  <a:schemeClr val="tx1"/>
                </a:solidFill>
              </a:rPr>
              <a:t>Email me: simonrpearce@gmx.co.uk</a:t>
            </a:r>
          </a:p>
          <a:p>
            <a:endParaRPr lang="en-GB" dirty="0">
              <a:solidFill>
                <a:schemeClr val="tx1"/>
              </a:solidFill>
            </a:endParaRPr>
          </a:p>
          <a:p>
            <a:endParaRPr lang="en-GB" dirty="0" smtClean="0">
              <a:solidFill>
                <a:schemeClr val="tx1"/>
              </a:solidFill>
            </a:endParaRPr>
          </a:p>
          <a:p>
            <a:endParaRPr lang="en-GB" dirty="0">
              <a:solidFill>
                <a:schemeClr val="tx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3225" y="2809874"/>
            <a:ext cx="1938085" cy="3352802"/>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010" y="2438400"/>
            <a:ext cx="568191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4313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52526"/>
            <a:ext cx="8229600" cy="5202554"/>
          </a:xfrm>
        </p:spPr>
        <p:txBody>
          <a:bodyPr>
            <a:normAutofit fontScale="92500"/>
          </a:bodyPr>
          <a:lstStyle/>
          <a:p>
            <a:r>
              <a:rPr lang="en-GB" sz="2800" dirty="0"/>
              <a:t>Babergh and Mid Suffolk Joint Local Plan - Consultation Document (</a:t>
            </a:r>
            <a:r>
              <a:rPr lang="en-GB" sz="2800" dirty="0" err="1"/>
              <a:t>Reg</a:t>
            </a:r>
            <a:r>
              <a:rPr lang="en-GB" sz="2800" dirty="0"/>
              <a:t> 18 Stage</a:t>
            </a:r>
            <a:r>
              <a:rPr lang="en-GB" sz="2800" dirty="0" smtClean="0"/>
              <a:t>).</a:t>
            </a:r>
          </a:p>
          <a:p>
            <a:pPr marL="0" indent="0">
              <a:buNone/>
            </a:pPr>
            <a:r>
              <a:rPr lang="en-GB" sz="2800" dirty="0" smtClean="0"/>
              <a:t> </a:t>
            </a:r>
          </a:p>
          <a:p>
            <a:r>
              <a:rPr lang="en-GB" sz="2800" dirty="0" smtClean="0"/>
              <a:t>The Plan                                The SA</a:t>
            </a:r>
            <a:endParaRPr lang="en-GB" sz="2800" dirty="0"/>
          </a:p>
          <a:p>
            <a:endParaRPr lang="en-GB" sz="2800" dirty="0" smtClean="0"/>
          </a:p>
          <a:p>
            <a:endParaRPr lang="en-GB" sz="2800" dirty="0"/>
          </a:p>
          <a:p>
            <a:endParaRPr lang="en-GB" sz="2800" dirty="0" smtClean="0"/>
          </a:p>
          <a:p>
            <a:endParaRPr lang="en-GB" sz="2800" dirty="0" smtClean="0"/>
          </a:p>
          <a:p>
            <a:endParaRPr lang="en-GB" sz="2800" dirty="0" smtClean="0"/>
          </a:p>
          <a:p>
            <a:endParaRPr lang="en-GB" sz="2800" dirty="0" smtClean="0"/>
          </a:p>
          <a:p>
            <a:r>
              <a:rPr lang="en-GB" sz="2800" dirty="0" smtClean="0"/>
              <a:t>Monday 21</a:t>
            </a:r>
            <a:r>
              <a:rPr lang="en-GB" sz="2800" baseline="30000" dirty="0" smtClean="0"/>
              <a:t>st</a:t>
            </a:r>
            <a:r>
              <a:rPr lang="en-GB" sz="2800" dirty="0" smtClean="0"/>
              <a:t> August - Friday 10</a:t>
            </a:r>
            <a:r>
              <a:rPr lang="en-GB" sz="2800" baseline="30000" dirty="0" smtClean="0"/>
              <a:t>th</a:t>
            </a:r>
            <a:r>
              <a:rPr lang="en-GB" sz="2800" dirty="0" smtClean="0"/>
              <a:t> November 2017.</a:t>
            </a:r>
          </a:p>
          <a:p>
            <a:endParaRPr lang="en-GB" sz="2800" dirty="0" smtClean="0"/>
          </a:p>
          <a:p>
            <a:endParaRPr lang="en-GB" sz="2800" dirty="0"/>
          </a:p>
        </p:txBody>
      </p:sp>
      <p:sp>
        <p:nvSpPr>
          <p:cNvPr id="3" name="Text Placeholder 2"/>
          <p:cNvSpPr>
            <a:spLocks noGrp="1"/>
          </p:cNvSpPr>
          <p:nvPr>
            <p:ph type="body" sz="quarter" idx="13"/>
          </p:nvPr>
        </p:nvSpPr>
        <p:spPr>
          <a:xfrm>
            <a:off x="611560" y="93663"/>
            <a:ext cx="6264275" cy="431775"/>
          </a:xfrm>
        </p:spPr>
        <p:txBody>
          <a:bodyPr>
            <a:noAutofit/>
          </a:bodyPr>
          <a:lstStyle/>
          <a:p>
            <a:r>
              <a:rPr lang="en-GB" sz="2800" b="1" dirty="0" smtClean="0">
                <a:solidFill>
                  <a:schemeClr val="tx1"/>
                </a:solidFill>
              </a:rPr>
              <a:t>Why are we here this evening?...</a:t>
            </a:r>
            <a:endParaRPr lang="en-GB" sz="2800" b="1" dirty="0">
              <a:solidFill>
                <a:schemeClr val="tx1"/>
              </a:solidFill>
            </a:endParaRPr>
          </a:p>
        </p:txBody>
      </p:sp>
      <p:pic>
        <p:nvPicPr>
          <p:cNvPr id="7" name="Picture 1" descr="image0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7443" y="2750821"/>
            <a:ext cx="1663093" cy="251041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3" descr="image00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1546" y="2750821"/>
            <a:ext cx="1783698" cy="251041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299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r>
              <a:rPr lang="en-GB" dirty="0"/>
              <a:t>BDC no longer have a 5 year housing supply</a:t>
            </a:r>
          </a:p>
          <a:p>
            <a:r>
              <a:rPr lang="en-GB" dirty="0" smtClean="0"/>
              <a:t>The old Local Plan has not delivered enough housing to meet targets</a:t>
            </a:r>
          </a:p>
          <a:p>
            <a:r>
              <a:rPr lang="en-GB" dirty="0" smtClean="0"/>
              <a:t>The new Local Plan has to deliver a target number of houses 355 per year over the lifetime of the plan 2014 – 2036</a:t>
            </a:r>
          </a:p>
          <a:p>
            <a:r>
              <a:rPr lang="en-GB" dirty="0" smtClean="0"/>
              <a:t>79 Questions – not all of them relevant </a:t>
            </a:r>
            <a:r>
              <a:rPr lang="en-GB" smtClean="0"/>
              <a:t>to Woolverstone</a:t>
            </a:r>
            <a:endParaRPr lang="en-GB" dirty="0"/>
          </a:p>
        </p:txBody>
      </p:sp>
      <p:sp>
        <p:nvSpPr>
          <p:cNvPr id="5" name="Text Placeholder 4"/>
          <p:cNvSpPr>
            <a:spLocks noGrp="1"/>
          </p:cNvSpPr>
          <p:nvPr>
            <p:ph type="body" sz="quarter" idx="13"/>
          </p:nvPr>
        </p:nvSpPr>
        <p:spPr>
          <a:xfrm>
            <a:off x="447676" y="436563"/>
            <a:ext cx="8258174" cy="1211262"/>
          </a:xfrm>
        </p:spPr>
        <p:txBody>
          <a:bodyPr>
            <a:noAutofit/>
          </a:bodyPr>
          <a:lstStyle/>
          <a:p>
            <a:r>
              <a:rPr lang="en-GB" sz="3600" dirty="0" smtClean="0">
                <a:solidFill>
                  <a:schemeClr val="tx1"/>
                </a:solidFill>
              </a:rPr>
              <a:t>Why do we need a new local plan?</a:t>
            </a:r>
            <a:endParaRPr lang="en-GB" sz="3600" dirty="0">
              <a:solidFill>
                <a:schemeClr val="tx1"/>
              </a:solidFill>
            </a:endParaRPr>
          </a:p>
        </p:txBody>
      </p:sp>
    </p:spTree>
    <p:extLst>
      <p:ext uri="{BB962C8B-B14F-4D97-AF65-F5344CB8AC3E}">
        <p14:creationId xmlns:p14="http://schemas.microsoft.com/office/powerpoint/2010/main" val="120200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0625"/>
            <a:ext cx="8229600" cy="2569845"/>
          </a:xfrm>
        </p:spPr>
        <p:txBody>
          <a:bodyPr>
            <a:normAutofit lnSpcReduction="10000"/>
          </a:bodyPr>
          <a:lstStyle/>
          <a:p>
            <a:pPr>
              <a:lnSpc>
                <a:spcPct val="150000"/>
              </a:lnSpc>
            </a:pPr>
            <a:r>
              <a:rPr lang="en-GB" sz="2800" dirty="0" smtClean="0"/>
              <a:t>NPPF (para 47) local authorities should </a:t>
            </a:r>
            <a:r>
              <a:rPr lang="en-GB" sz="2800" i="1" dirty="0" smtClean="0"/>
              <a:t>‘…use their </a:t>
            </a:r>
            <a:r>
              <a:rPr lang="en-GB" sz="2800" b="1" i="1" dirty="0" smtClean="0"/>
              <a:t>evidence base </a:t>
            </a:r>
            <a:r>
              <a:rPr lang="en-GB" sz="2800" i="1" dirty="0" smtClean="0"/>
              <a:t>to ensure their Local Plan meets the full, objectively assessed need.’</a:t>
            </a:r>
          </a:p>
          <a:p>
            <a:pPr>
              <a:lnSpc>
                <a:spcPct val="150000"/>
              </a:lnSpc>
            </a:pPr>
            <a:r>
              <a:rPr lang="en-GB" sz="2800" dirty="0" smtClean="0"/>
              <a:t>Strategic Housing Market Assessment (SHMA):</a:t>
            </a:r>
          </a:p>
          <a:p>
            <a:pPr>
              <a:lnSpc>
                <a:spcPct val="150000"/>
              </a:lnSpc>
            </a:pPr>
            <a:endParaRPr lang="en-GB" sz="2800" dirty="0"/>
          </a:p>
        </p:txBody>
      </p:sp>
      <p:sp>
        <p:nvSpPr>
          <p:cNvPr id="3" name="Text Placeholder 2"/>
          <p:cNvSpPr>
            <a:spLocks noGrp="1"/>
          </p:cNvSpPr>
          <p:nvPr>
            <p:ph type="body" sz="quarter" idx="13"/>
          </p:nvPr>
        </p:nvSpPr>
        <p:spPr>
          <a:xfrm>
            <a:off x="611560" y="95250"/>
            <a:ext cx="6694115" cy="477813"/>
          </a:xfrm>
        </p:spPr>
        <p:txBody>
          <a:bodyPr>
            <a:noAutofit/>
          </a:bodyPr>
          <a:lstStyle/>
          <a:p>
            <a:r>
              <a:rPr lang="en-GB" sz="2800" b="1" dirty="0" smtClean="0">
                <a:solidFill>
                  <a:schemeClr val="tx1"/>
                </a:solidFill>
              </a:rPr>
              <a:t>Delivery: Housing requirement</a:t>
            </a:r>
            <a:endParaRPr lang="en-GB" sz="2800" b="1" dirty="0">
              <a:solidFill>
                <a:schemeClr val="tx1"/>
              </a:solidFill>
            </a:endParaRPr>
          </a:p>
          <a:p>
            <a:endParaRPr lang="en-GB" sz="1200"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09" y="3834130"/>
            <a:ext cx="8245475" cy="243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7924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28625" y="1215033"/>
            <a:ext cx="8229600" cy="5061942"/>
          </a:xfrm>
        </p:spPr>
        <p:txBody>
          <a:bodyPr/>
          <a:lstStyle/>
          <a:p>
            <a:pPr marL="0" indent="0">
              <a:buNone/>
            </a:pPr>
            <a:endParaRPr lang="en-GB" dirty="0" smtClean="0"/>
          </a:p>
          <a:p>
            <a:pPr marL="0" indent="0">
              <a:buNone/>
            </a:pPr>
            <a:r>
              <a:rPr lang="en-GB" dirty="0" smtClean="0"/>
              <a:t>Headline figure:  7,820</a:t>
            </a:r>
          </a:p>
          <a:p>
            <a:pPr marL="0" indent="0">
              <a:buNone/>
            </a:pPr>
            <a:r>
              <a:rPr lang="en-GB" sz="2800" i="1" dirty="0" smtClean="0"/>
              <a:t>Objectively Assessed Need</a:t>
            </a:r>
          </a:p>
          <a:p>
            <a:pPr marL="0" indent="0">
              <a:buNone/>
            </a:pPr>
            <a:endParaRPr lang="en-GB" dirty="0" smtClean="0"/>
          </a:p>
          <a:p>
            <a:pPr marL="0" indent="0">
              <a:buNone/>
            </a:pPr>
            <a:r>
              <a:rPr lang="en-GB" dirty="0" smtClean="0"/>
              <a:t>Residual figure:  4,210 </a:t>
            </a:r>
          </a:p>
          <a:p>
            <a:pPr marL="0" indent="0">
              <a:buNone/>
            </a:pPr>
            <a:r>
              <a:rPr lang="en-GB" sz="2800" i="1" dirty="0" smtClean="0"/>
              <a:t>Takes in to account planning permissions already granted</a:t>
            </a:r>
            <a:endParaRPr lang="en-GB" sz="2800" i="1" dirty="0"/>
          </a:p>
        </p:txBody>
      </p:sp>
      <p:sp>
        <p:nvSpPr>
          <p:cNvPr id="5" name="Text Placeholder 4"/>
          <p:cNvSpPr>
            <a:spLocks noGrp="1"/>
          </p:cNvSpPr>
          <p:nvPr>
            <p:ph type="body" sz="quarter" idx="13"/>
          </p:nvPr>
        </p:nvSpPr>
        <p:spPr>
          <a:xfrm>
            <a:off x="447676" y="436563"/>
            <a:ext cx="8258174" cy="630237"/>
          </a:xfrm>
        </p:spPr>
        <p:txBody>
          <a:bodyPr>
            <a:noAutofit/>
          </a:bodyPr>
          <a:lstStyle/>
          <a:p>
            <a:r>
              <a:rPr lang="en-GB" sz="3600" dirty="0" smtClean="0">
                <a:solidFill>
                  <a:schemeClr val="tx1"/>
                </a:solidFill>
              </a:rPr>
              <a:t>Update</a:t>
            </a:r>
            <a:endParaRPr lang="en-GB" sz="3600" dirty="0">
              <a:solidFill>
                <a:schemeClr val="tx1"/>
              </a:solidFill>
            </a:endParaRPr>
          </a:p>
        </p:txBody>
      </p:sp>
    </p:spTree>
    <p:extLst>
      <p:ext uri="{BB962C8B-B14F-4D97-AF65-F5344CB8AC3E}">
        <p14:creationId xmlns:p14="http://schemas.microsoft.com/office/powerpoint/2010/main" val="134446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44598"/>
            <a:ext cx="8229600" cy="3827501"/>
          </a:xfrm>
        </p:spPr>
        <p:txBody>
          <a:bodyPr>
            <a:normAutofit fontScale="77500" lnSpcReduction="20000"/>
          </a:bodyPr>
          <a:lstStyle/>
          <a:p>
            <a:pPr>
              <a:lnSpc>
                <a:spcPct val="170000"/>
              </a:lnSpc>
            </a:pPr>
            <a:r>
              <a:rPr lang="en-GB" dirty="0" smtClean="0"/>
              <a:t>Rural growth is vital to the Districts.</a:t>
            </a:r>
          </a:p>
          <a:p>
            <a:pPr>
              <a:lnSpc>
                <a:spcPct val="170000"/>
              </a:lnSpc>
            </a:pPr>
            <a:r>
              <a:rPr lang="en-GB" dirty="0" smtClean="0"/>
              <a:t>Delivery to date c. 60:40/ rural/urban.</a:t>
            </a:r>
          </a:p>
          <a:p>
            <a:pPr>
              <a:lnSpc>
                <a:spcPct val="170000"/>
              </a:lnSpc>
            </a:pPr>
            <a:r>
              <a:rPr lang="en-GB" dirty="0" smtClean="0"/>
              <a:t>Seeking to have a consistent and planned approach to delivery:</a:t>
            </a:r>
          </a:p>
          <a:p>
            <a:pPr>
              <a:lnSpc>
                <a:spcPct val="170000"/>
              </a:lnSpc>
            </a:pPr>
            <a:r>
              <a:rPr lang="en-GB" dirty="0" smtClean="0"/>
              <a:t>RG1 – A policy criteria based approach</a:t>
            </a:r>
          </a:p>
          <a:p>
            <a:pPr>
              <a:lnSpc>
                <a:spcPct val="170000"/>
              </a:lnSpc>
            </a:pPr>
            <a:r>
              <a:rPr lang="en-GB" dirty="0" smtClean="0"/>
              <a:t>RG2 – Allocations with flexibility for infill.</a:t>
            </a:r>
          </a:p>
          <a:p>
            <a:pPr>
              <a:lnSpc>
                <a:spcPct val="170000"/>
              </a:lnSpc>
            </a:pPr>
            <a:endParaRPr lang="en-GB" dirty="0"/>
          </a:p>
        </p:txBody>
      </p:sp>
      <p:sp>
        <p:nvSpPr>
          <p:cNvPr id="3" name="Text Placeholder 2"/>
          <p:cNvSpPr>
            <a:spLocks noGrp="1"/>
          </p:cNvSpPr>
          <p:nvPr>
            <p:ph type="body" sz="quarter" idx="13"/>
          </p:nvPr>
        </p:nvSpPr>
        <p:spPr>
          <a:xfrm>
            <a:off x="611560" y="84138"/>
            <a:ext cx="6475040" cy="573087"/>
          </a:xfrm>
        </p:spPr>
        <p:txBody>
          <a:bodyPr>
            <a:normAutofit/>
          </a:bodyPr>
          <a:lstStyle/>
          <a:p>
            <a:r>
              <a:rPr lang="en-GB" sz="2800" b="1" dirty="0" smtClean="0">
                <a:solidFill>
                  <a:schemeClr val="tx1"/>
                </a:solidFill>
              </a:rPr>
              <a:t>Rural growth &amp; development</a:t>
            </a:r>
            <a:endParaRPr lang="en-GB" sz="2800" b="1" dirty="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2736367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pPr>
            <a:r>
              <a:rPr lang="en-GB" sz="2500" dirty="0" smtClean="0"/>
              <a:t>Issues to be addressed include:</a:t>
            </a:r>
          </a:p>
          <a:p>
            <a:pPr lvl="1">
              <a:lnSpc>
                <a:spcPct val="150000"/>
              </a:lnSpc>
            </a:pPr>
            <a:r>
              <a:rPr lang="en-GB" sz="2500" dirty="0" smtClean="0"/>
              <a:t>Employment land needs, requirements &amp; way forward.</a:t>
            </a:r>
          </a:p>
          <a:p>
            <a:pPr lvl="1">
              <a:lnSpc>
                <a:spcPct val="150000"/>
              </a:lnSpc>
            </a:pPr>
            <a:r>
              <a:rPr lang="en-GB" sz="2500" dirty="0" smtClean="0"/>
              <a:t>Town centres, retail capacity and allocations</a:t>
            </a:r>
            <a:endParaRPr lang="en-GB" sz="2500" dirty="0"/>
          </a:p>
        </p:txBody>
      </p:sp>
      <p:sp>
        <p:nvSpPr>
          <p:cNvPr id="3" name="Text Placeholder 2"/>
          <p:cNvSpPr>
            <a:spLocks noGrp="1"/>
          </p:cNvSpPr>
          <p:nvPr>
            <p:ph type="body" sz="quarter" idx="13"/>
          </p:nvPr>
        </p:nvSpPr>
        <p:spPr>
          <a:xfrm>
            <a:off x="611560" y="141288"/>
            <a:ext cx="6303590" cy="506412"/>
          </a:xfrm>
        </p:spPr>
        <p:txBody>
          <a:bodyPr>
            <a:normAutofit lnSpcReduction="10000"/>
          </a:bodyPr>
          <a:lstStyle/>
          <a:p>
            <a:r>
              <a:rPr lang="en-GB" sz="2800" b="1" dirty="0" smtClean="0">
                <a:solidFill>
                  <a:schemeClr val="tx1"/>
                </a:solidFill>
              </a:rPr>
              <a:t>Delivery – Economic Needs</a:t>
            </a:r>
            <a:endParaRPr lang="en-GB" sz="2800" b="1" dirty="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1517147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3625AFB2B41342B288415044C89346" ma:contentTypeVersion="3" ma:contentTypeDescription="Create a new document." ma:contentTypeScope="" ma:versionID="ecf3ed6914f76ffacad9dd253797578b">
  <xsd:schema xmlns:xsd="http://www.w3.org/2001/XMLSchema" xmlns:xs="http://www.w3.org/2001/XMLSchema" xmlns:p="http://schemas.microsoft.com/office/2006/metadata/properties" xmlns:ns2="bd4d8c4f-ac7e-4d3f-9284-3bf017670095" targetNamespace="http://schemas.microsoft.com/office/2006/metadata/properties" ma:root="true" ma:fieldsID="9bb73f082d532ccf4e06152fdeb4f7a9" ns2:_="">
    <xsd:import namespace="bd4d8c4f-ac7e-4d3f-9284-3bf017670095"/>
    <xsd:element name="properties">
      <xsd:complexType>
        <xsd:sequence>
          <xsd:element name="documentManagement">
            <xsd:complexType>
              <xsd:all>
                <xsd:element ref="ns2:MediaServiceMetadata" minOccurs="0"/>
                <xsd:element ref="ns2:MediaServiceFastMetadata"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4d8c4f-ac7e-4d3f-9284-3bf01767009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C66E14-2FF6-4553-B5CE-E957ADC5F967}">
  <ds:schemaRefs>
    <ds:schemaRef ds:uri="http://schemas.microsoft.com/sharepoint/v3/contenttype/forms"/>
  </ds:schemaRefs>
</ds:datastoreItem>
</file>

<file path=customXml/itemProps2.xml><?xml version="1.0" encoding="utf-8"?>
<ds:datastoreItem xmlns:ds="http://schemas.openxmlformats.org/officeDocument/2006/customXml" ds:itemID="{6664D499-C4A8-40B6-A312-20DEC4333237}">
  <ds:schemaRefs>
    <ds:schemaRef ds:uri="http://purl.org/dc/elements/1.1/"/>
    <ds:schemaRef ds:uri="bd4d8c4f-ac7e-4d3f-9284-3bf017670095"/>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288B2D06-64EF-4403-B4B6-3B43EE5643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4d8c4f-ac7e-4d3f-9284-3bf0176700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1510</TotalTime>
  <Words>2600</Words>
  <Application>Microsoft Office PowerPoint</Application>
  <PresentationFormat>On-screen Show (4:3)</PresentationFormat>
  <Paragraphs>250</Paragraphs>
  <Slides>33</Slides>
  <Notes>15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Woolverstone Village Meeting Wednesday 11th October 2017</vt:lpstr>
      <vt:lpstr>Babergh and Mid Suffolk Joint Local Plan consultation</vt:lpstr>
      <vt:lpstr>Consultation time scale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McMillan</dc:creator>
  <cp:lastModifiedBy>Simon</cp:lastModifiedBy>
  <cp:revision>131</cp:revision>
  <cp:lastPrinted>2017-10-11T14:00:49Z</cp:lastPrinted>
  <dcterms:modified xsi:type="dcterms:W3CDTF">2017-10-12T11:51:41Z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0x010100693625AFB2B41342B288415044C89346</vt:lpwstr>
  </property>
</Properties>
</file>